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4" r:id="rId3"/>
    <p:sldId id="265" r:id="rId4"/>
    <p:sldId id="287" r:id="rId5"/>
    <p:sldId id="298" r:id="rId6"/>
    <p:sldId id="266" r:id="rId7"/>
    <p:sldId id="292" r:id="rId8"/>
    <p:sldId id="376" r:id="rId9"/>
    <p:sldId id="289" r:id="rId10"/>
    <p:sldId id="299" r:id="rId11"/>
    <p:sldId id="344" r:id="rId12"/>
    <p:sldId id="272" r:id="rId13"/>
    <p:sldId id="267" r:id="rId14"/>
    <p:sldId id="378" r:id="rId15"/>
    <p:sldId id="325" r:id="rId16"/>
    <p:sldId id="300" r:id="rId17"/>
    <p:sldId id="301" r:id="rId18"/>
    <p:sldId id="302" r:id="rId19"/>
    <p:sldId id="303" r:id="rId20"/>
    <p:sldId id="304" r:id="rId21"/>
    <p:sldId id="277" r:id="rId22"/>
    <p:sldId id="290" r:id="rId23"/>
    <p:sldId id="278" r:id="rId24"/>
    <p:sldId id="317" r:id="rId25"/>
    <p:sldId id="380" r:id="rId26"/>
    <p:sldId id="379" r:id="rId27"/>
    <p:sldId id="369" r:id="rId28"/>
    <p:sldId id="370" r:id="rId29"/>
    <p:sldId id="371" r:id="rId30"/>
    <p:sldId id="291" r:id="rId31"/>
    <p:sldId id="318" r:id="rId32"/>
    <p:sldId id="332" r:id="rId33"/>
    <p:sldId id="331" r:id="rId34"/>
    <p:sldId id="330" r:id="rId35"/>
    <p:sldId id="390" r:id="rId36"/>
    <p:sldId id="391" r:id="rId37"/>
    <p:sldId id="392" r:id="rId38"/>
    <p:sldId id="375" r:id="rId39"/>
    <p:sldId id="441" r:id="rId40"/>
    <p:sldId id="442" r:id="rId41"/>
    <p:sldId id="443" r:id="rId42"/>
    <p:sldId id="305" r:id="rId43"/>
    <p:sldId id="351" r:id="rId44"/>
    <p:sldId id="446" r:id="rId45"/>
    <p:sldId id="319" r:id="rId46"/>
    <p:sldId id="444" r:id="rId47"/>
    <p:sldId id="445" r:id="rId48"/>
    <p:sldId id="448" r:id="rId49"/>
    <p:sldId id="447" r:id="rId50"/>
    <p:sldId id="348" r:id="rId51"/>
    <p:sldId id="382" r:id="rId52"/>
    <p:sldId id="295" r:id="rId53"/>
    <p:sldId id="308" r:id="rId54"/>
    <p:sldId id="310" r:id="rId55"/>
    <p:sldId id="360" r:id="rId56"/>
    <p:sldId id="385" r:id="rId57"/>
    <p:sldId id="386" r:id="rId58"/>
    <p:sldId id="381" r:id="rId59"/>
    <p:sldId id="311" r:id="rId60"/>
    <p:sldId id="312" r:id="rId61"/>
    <p:sldId id="387" r:id="rId62"/>
    <p:sldId id="313" r:id="rId63"/>
    <p:sldId id="343" r:id="rId64"/>
    <p:sldId id="361" r:id="rId65"/>
    <p:sldId id="341" r:id="rId66"/>
    <p:sldId id="323" r:id="rId67"/>
    <p:sldId id="388" r:id="rId68"/>
    <p:sldId id="314" r:id="rId69"/>
    <p:sldId id="340" r:id="rId70"/>
    <p:sldId id="334" r:id="rId71"/>
    <p:sldId id="389" r:id="rId72"/>
    <p:sldId id="315" r:id="rId73"/>
    <p:sldId id="339" r:id="rId74"/>
    <p:sldId id="335" r:id="rId75"/>
    <p:sldId id="322" r:id="rId76"/>
    <p:sldId id="336" r:id="rId77"/>
    <p:sldId id="342" r:id="rId78"/>
    <p:sldId id="345" r:id="rId7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5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9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2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CA6A-5EA2-4F9B-B34F-5F760784E43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D1E4-2BFC-4FF0-B01D-675E93EBA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14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CA6A-5EA2-4F9B-B34F-5F760784E43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D1E4-2BFC-4FF0-B01D-675E93EBA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5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CA6A-5EA2-4F9B-B34F-5F760784E43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D1E4-2BFC-4FF0-B01D-675E93EBA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7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CA6A-5EA2-4F9B-B34F-5F760784E43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D1E4-2BFC-4FF0-B01D-675E93EBA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36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CA6A-5EA2-4F9B-B34F-5F760784E43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D1E4-2BFC-4FF0-B01D-675E93EBA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4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CA6A-5EA2-4F9B-B34F-5F760784E43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D1E4-2BFC-4FF0-B01D-675E93EBA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29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CA6A-5EA2-4F9B-B34F-5F760784E43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D1E4-2BFC-4FF0-B01D-675E93EBA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72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CA6A-5EA2-4F9B-B34F-5F760784E43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D1E4-2BFC-4FF0-B01D-675E93EBA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1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CA6A-5EA2-4F9B-B34F-5F760784E43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D1E4-2BFC-4FF0-B01D-675E93EBA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95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CA6A-5EA2-4F9B-B34F-5F760784E43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D1E4-2BFC-4FF0-B01D-675E93EBA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7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CA6A-5EA2-4F9B-B34F-5F760784E43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D1E4-2BFC-4FF0-B01D-675E93EBA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90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ACA6A-5EA2-4F9B-B34F-5F760784E43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1D1E4-2BFC-4FF0-B01D-675E93EBA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0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25.png"/><Relationship Id="rId4" Type="http://schemas.openxmlformats.org/officeDocument/2006/relationships/image" Target="../media/image4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youtu.be/PHe0bXAIuk0?t=745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3" Type="http://schemas.openxmlformats.org/officeDocument/2006/relationships/image" Target="../media/image53.png"/><Relationship Id="rId7" Type="http://schemas.openxmlformats.org/officeDocument/2006/relationships/slide" Target="slide67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1.xml"/><Relationship Id="rId5" Type="http://schemas.openxmlformats.org/officeDocument/2006/relationships/image" Target="../media/image55.png"/><Relationship Id="rId10" Type="http://schemas.openxmlformats.org/officeDocument/2006/relationships/image" Target="../media/image56.png"/><Relationship Id="rId4" Type="http://schemas.openxmlformats.org/officeDocument/2006/relationships/image" Target="../media/image54.png"/><Relationship Id="rId9" Type="http://schemas.openxmlformats.org/officeDocument/2006/relationships/slide" Target="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" Target="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25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" Target="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" Target="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5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25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slide" Target="slide65.xml"/><Relationship Id="rId3" Type="http://schemas.openxmlformats.org/officeDocument/2006/relationships/image" Target="../media/image53.png"/><Relationship Id="rId7" Type="http://schemas.openxmlformats.org/officeDocument/2006/relationships/slide" Target="slide63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2.xml"/><Relationship Id="rId5" Type="http://schemas.openxmlformats.org/officeDocument/2006/relationships/image" Target="../media/image55.png"/><Relationship Id="rId10" Type="http://schemas.openxmlformats.org/officeDocument/2006/relationships/image" Target="../media/image56.png"/><Relationship Id="rId4" Type="http://schemas.openxmlformats.org/officeDocument/2006/relationships/image" Target="../media/image54.png"/><Relationship Id="rId9" Type="http://schemas.openxmlformats.org/officeDocument/2006/relationships/slide" Target="slide6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2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Week 16 </a:t>
            </a:r>
            <a:r>
              <a:rPr lang="en-US" dirty="0" smtClean="0"/>
              <a:t>– AP Macroeconomics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1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838200" y="1980479"/>
            <a:ext cx="6096000" cy="209903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GB" sz="1600" dirty="0" smtClean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29. The </a:t>
            </a:r>
            <a:r>
              <a:rPr lang="en-GB" sz="1600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opportunity cost of holding money is</a:t>
            </a:r>
            <a:endParaRPr lang="en-AU" sz="1600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sz="1600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the nominal interest rate on less liquid assets</a:t>
            </a:r>
            <a:endParaRPr lang="en-AU" sz="1600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sz="1600" dirty="0" smtClean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the Policy Rate</a:t>
            </a:r>
            <a:endParaRPr lang="en-AU" sz="1600" dirty="0" smtClean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sz="1600" dirty="0" smtClean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the discount rate</a:t>
            </a:r>
            <a:endParaRPr lang="en-AU" sz="1600" dirty="0" smtClean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sz="1600" dirty="0" smtClean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the </a:t>
            </a:r>
            <a:r>
              <a:rPr lang="en-GB" sz="1600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mortgage rate</a:t>
            </a:r>
            <a:endParaRPr lang="en-AU" sz="1600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sz="1600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zero</a:t>
            </a:r>
            <a:endParaRPr lang="en-AU" sz="1600" dirty="0">
              <a:effectLst/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7192" y="2377440"/>
            <a:ext cx="36190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Answer: A</a:t>
            </a:r>
          </a:p>
          <a:p>
            <a:endParaRPr lang="en-AU" dirty="0" smtClean="0">
              <a:solidFill>
                <a:srgbClr val="FF0000"/>
              </a:solidFill>
            </a:endParaRPr>
          </a:p>
          <a:p>
            <a:endParaRPr lang="en-AU" dirty="0">
              <a:solidFill>
                <a:srgbClr val="FF0000"/>
              </a:solidFill>
            </a:endParaRPr>
          </a:p>
          <a:p>
            <a:r>
              <a:rPr lang="en-AU" dirty="0" smtClean="0">
                <a:solidFill>
                  <a:srgbClr val="FF0000"/>
                </a:solidFill>
              </a:rPr>
              <a:t>We will cover the Policy Rate and Discount Rate in the remainder of Unit 4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Draw the MD curve. Make sure to label the axes correctly.</a:t>
            </a:r>
          </a:p>
          <a:p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908" y="2281304"/>
            <a:ext cx="5541030" cy="433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1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552"/>
          </a:xfrm>
        </p:spPr>
        <p:txBody>
          <a:bodyPr/>
          <a:lstStyle/>
          <a:p>
            <a:r>
              <a:rPr lang="en-AU" dirty="0"/>
              <a:t>Shifters of Money </a:t>
            </a:r>
            <a:r>
              <a:rPr lang="en-AU" dirty="0" smtClean="0"/>
              <a:t>Demand</a:t>
            </a:r>
            <a:endParaRPr lang="en-AU" dirty="0"/>
          </a:p>
        </p:txBody>
      </p:sp>
      <p:sp>
        <p:nvSpPr>
          <p:cNvPr id="9" name="Content Placeholder 8"/>
          <p:cNvSpPr txBox="1">
            <a:spLocks noGrp="1"/>
          </p:cNvSpPr>
          <p:nvPr>
            <p:ph idx="1"/>
          </p:nvPr>
        </p:nvSpPr>
        <p:spPr>
          <a:xfrm>
            <a:off x="325745" y="1283680"/>
            <a:ext cx="5882549" cy="367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The </a:t>
            </a:r>
            <a:r>
              <a:rPr lang="en-US" sz="2000" b="1" i="1" dirty="0"/>
              <a:t>price </a:t>
            </a:r>
            <a:r>
              <a:rPr lang="en-US" sz="2000" b="1" i="1" dirty="0" smtClean="0"/>
              <a:t>level - </a:t>
            </a:r>
            <a:r>
              <a:rPr lang="en-US" sz="2000" dirty="0" smtClean="0"/>
              <a:t>When </a:t>
            </a:r>
            <a:r>
              <a:rPr lang="en-US" sz="2000" dirty="0"/>
              <a:t>inflation occurs, people start demanding more money because the cost of living increases. As a result, the </a:t>
            </a:r>
            <a:r>
              <a:rPr lang="en-US" sz="2000" dirty="0" smtClean="0"/>
              <a:t>MD </a:t>
            </a:r>
            <a:r>
              <a:rPr lang="en-US" sz="2000" dirty="0"/>
              <a:t>curve shifts to the </a:t>
            </a:r>
            <a:r>
              <a:rPr lang="en-US" sz="2000" dirty="0" smtClean="0"/>
              <a:t>right</a:t>
            </a:r>
            <a:r>
              <a:rPr lang="en-US" sz="2000" dirty="0"/>
              <a:t>.</a:t>
            </a:r>
            <a:endParaRPr lang="en-US" sz="2000" dirty="0" smtClean="0"/>
          </a:p>
          <a:p>
            <a:r>
              <a:rPr lang="en-US" sz="2000" b="1" i="1" dirty="0" smtClean="0"/>
              <a:t>The </a:t>
            </a:r>
            <a:r>
              <a:rPr lang="en-US" sz="2000" b="1" i="1" dirty="0"/>
              <a:t>national income </a:t>
            </a:r>
            <a:r>
              <a:rPr lang="en-US" sz="2000" b="1" i="1" dirty="0" smtClean="0"/>
              <a:t>level</a:t>
            </a:r>
            <a:r>
              <a:rPr lang="en-US" sz="2000" dirty="0"/>
              <a:t> </a:t>
            </a:r>
            <a:r>
              <a:rPr lang="en-US" sz="2000" dirty="0" smtClean="0"/>
              <a:t>- </a:t>
            </a:r>
            <a:r>
              <a:rPr lang="en-US" sz="2000" dirty="0"/>
              <a:t>An increase in the real GDP results in higher incomes. Consequently, people start demanding more money since their wealth increases</a:t>
            </a:r>
            <a:r>
              <a:rPr lang="en-US" sz="2000" dirty="0" smtClean="0"/>
              <a:t>.</a:t>
            </a:r>
            <a:endParaRPr lang="en-US" sz="2000" dirty="0">
              <a:solidFill>
                <a:srgbClr val="606060"/>
              </a:solidFill>
              <a:latin typeface="Calibri" panose="020F0502020204030204" pitchFamily="34" charset="0"/>
            </a:endParaRPr>
          </a:p>
          <a:p>
            <a:r>
              <a:rPr lang="en-AU" sz="2000" b="1" i="1" dirty="0"/>
              <a:t>Changes </a:t>
            </a:r>
            <a:r>
              <a:rPr lang="en-AU" sz="2000" b="1" i="1"/>
              <a:t>in </a:t>
            </a:r>
            <a:r>
              <a:rPr lang="en-AU" sz="2000" b="1" i="1" smtClean="0"/>
              <a:t>banks technology </a:t>
            </a:r>
            <a:r>
              <a:rPr lang="en-AU" sz="2000" dirty="0" smtClean="0"/>
              <a:t>– people can hold less liquid money because of online banking, so that money is converted to M1 money just as they make the purchase.</a:t>
            </a:r>
          </a:p>
        </p:txBody>
      </p:sp>
      <p:sp>
        <p:nvSpPr>
          <p:cNvPr id="5" name="Oval 4">
            <a:hlinkClick r:id="rId2" action="ppaction://hlinksldjump"/>
          </p:cNvPr>
          <p:cNvSpPr/>
          <p:nvPr/>
        </p:nvSpPr>
        <p:spPr>
          <a:xfrm>
            <a:off x="0" y="0"/>
            <a:ext cx="457200" cy="442452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084" y="1283678"/>
            <a:ext cx="5738170" cy="46218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995015"/>
            <a:ext cx="5804034" cy="12311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000" b="1" u="sng" dirty="0" smtClean="0"/>
              <a:t>Increase in AD effect on MD</a:t>
            </a:r>
          </a:p>
          <a:p>
            <a:r>
              <a:rPr lang="en-AU" dirty="0" smtClean="0"/>
              <a:t>In order to buy goods and services liquid money is required. Therefore anything that will increase or decrease AD will also increase or decrease MD.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7603959" y="118387"/>
            <a:ext cx="3975233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Changes in price level, national income, technology or anything that changes AD will shift the MD curve.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1891" y="1530417"/>
            <a:ext cx="22426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Important Note: Change in interest rate will move us up and down the same MD curve.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44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20" y="562289"/>
            <a:ext cx="10585779" cy="5879179"/>
          </a:xfrm>
          <a:prstGeom prst="rect">
            <a:avLst/>
          </a:prstGeom>
        </p:spPr>
      </p:pic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0" y="0"/>
            <a:ext cx="457200" cy="442452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133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two things that could shift the MD curve to the right?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Increase in wealth – wealthier individuals spend more and will require more M1.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Increase in price level – people will have to spend more M1 to buy the same goods and services.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Increase in AD – this will increase real wealth and price level, causing people to need more M1. </a:t>
            </a:r>
          </a:p>
        </p:txBody>
      </p:sp>
    </p:spTree>
    <p:extLst>
      <p:ext uri="{BB962C8B-B14F-4D97-AF65-F5344CB8AC3E}">
        <p14:creationId xmlns:p14="http://schemas.microsoft.com/office/powerpoint/2010/main" val="379271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Shift of Curve vs Movement Along the Same Curve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719918" cy="4351338"/>
          </a:xfrm>
        </p:spPr>
        <p:txBody>
          <a:bodyPr>
            <a:normAutofit fontScale="85000" lnSpcReduction="20000"/>
          </a:bodyPr>
          <a:lstStyle/>
          <a:p>
            <a:r>
              <a:rPr lang="en-AU" dirty="0" smtClean="0"/>
              <a:t>Remember that a </a:t>
            </a:r>
            <a:r>
              <a:rPr lang="en-AU" dirty="0" smtClean="0">
                <a:solidFill>
                  <a:srgbClr val="FF0000"/>
                </a:solidFill>
              </a:rPr>
              <a:t>movement along the same curve </a:t>
            </a:r>
            <a:r>
              <a:rPr lang="en-AU" dirty="0" smtClean="0"/>
              <a:t>is </a:t>
            </a:r>
            <a:r>
              <a:rPr lang="en-AU" dirty="0" smtClean="0">
                <a:solidFill>
                  <a:srgbClr val="FF0000"/>
                </a:solidFill>
              </a:rPr>
              <a:t>NOT the same </a:t>
            </a:r>
            <a:r>
              <a:rPr lang="en-AU" dirty="0" smtClean="0"/>
              <a:t>as a </a:t>
            </a:r>
            <a:r>
              <a:rPr lang="en-AU" dirty="0" smtClean="0">
                <a:solidFill>
                  <a:srgbClr val="FF0000"/>
                </a:solidFill>
              </a:rPr>
              <a:t>shift of the whole curve</a:t>
            </a:r>
            <a:r>
              <a:rPr lang="en-AU" dirty="0" smtClean="0"/>
              <a:t>.</a:t>
            </a:r>
          </a:p>
          <a:p>
            <a:r>
              <a:rPr lang="en-AU" dirty="0" smtClean="0"/>
              <a:t>A change in the </a:t>
            </a:r>
            <a:r>
              <a:rPr lang="en-AU" sz="4000" dirty="0" smtClean="0"/>
              <a:t>‘</a:t>
            </a:r>
            <a:r>
              <a:rPr lang="en-AU" sz="4000" dirty="0" smtClean="0">
                <a:solidFill>
                  <a:srgbClr val="00B0F0"/>
                </a:solidFill>
              </a:rPr>
              <a:t>quantity of money demanded</a:t>
            </a:r>
            <a:r>
              <a:rPr lang="en-AU" sz="4000" dirty="0" smtClean="0"/>
              <a:t>’</a:t>
            </a:r>
          </a:p>
          <a:p>
            <a:pPr lvl="1"/>
            <a:r>
              <a:rPr lang="en-AU" dirty="0" smtClean="0"/>
              <a:t>This is a </a:t>
            </a:r>
            <a:r>
              <a:rPr lang="en-AU" sz="3600" dirty="0" smtClean="0">
                <a:solidFill>
                  <a:srgbClr val="00B0F0"/>
                </a:solidFill>
              </a:rPr>
              <a:t>movement along the same curve</a:t>
            </a:r>
          </a:p>
          <a:p>
            <a:r>
              <a:rPr lang="en-AU" dirty="0" smtClean="0"/>
              <a:t>A change in the </a:t>
            </a:r>
            <a:r>
              <a:rPr lang="en-AU" sz="4000" dirty="0" smtClean="0"/>
              <a:t>‘</a:t>
            </a:r>
            <a:r>
              <a:rPr lang="en-AU" sz="4000" dirty="0" smtClean="0">
                <a:solidFill>
                  <a:srgbClr val="00B050"/>
                </a:solidFill>
              </a:rPr>
              <a:t>Money Demand</a:t>
            </a:r>
            <a:r>
              <a:rPr lang="en-AU" sz="4000" dirty="0" smtClean="0"/>
              <a:t>’</a:t>
            </a:r>
          </a:p>
          <a:p>
            <a:pPr lvl="1"/>
            <a:r>
              <a:rPr lang="en-AU" dirty="0" smtClean="0"/>
              <a:t>This is a </a:t>
            </a:r>
            <a:r>
              <a:rPr lang="en-AU" sz="3600" dirty="0" smtClean="0">
                <a:solidFill>
                  <a:srgbClr val="00B050"/>
                </a:solidFill>
              </a:rPr>
              <a:t>shift of the whole curve</a:t>
            </a:r>
            <a:endParaRPr lang="en-AU" sz="360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560" y="1431177"/>
            <a:ext cx="5521862" cy="432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8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5060" y="2072083"/>
            <a:ext cx="4548739" cy="4104879"/>
          </a:xfrm>
        </p:spPr>
        <p:txBody>
          <a:bodyPr/>
          <a:lstStyle/>
          <a:p>
            <a:r>
              <a:rPr lang="en-AU" dirty="0" smtClean="0">
                <a:solidFill>
                  <a:srgbClr val="FF0000"/>
                </a:solidFill>
              </a:rPr>
              <a:t>Answer: D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Remember that anything that increases AD will mean more expenditure which will mean more need for cash/M1 money.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072084"/>
            <a:ext cx="6096000" cy="167430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GB" sz="1200" dirty="0" smtClean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30. Why </a:t>
            </a:r>
            <a:r>
              <a:rPr lang="en-GB" sz="1200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does the demand for money increase when national income increases?</a:t>
            </a:r>
            <a:endParaRPr lang="en-AU" sz="1200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sz="1200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The money supply increases</a:t>
            </a:r>
            <a:endParaRPr lang="en-AU" sz="1200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sz="1200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The budget deficit decreases</a:t>
            </a:r>
            <a:endParaRPr lang="en-AU" sz="1200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sz="1200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Interest rates increase</a:t>
            </a:r>
            <a:endParaRPr lang="en-AU" sz="1200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sz="1200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Spending on goods and services increases</a:t>
            </a:r>
            <a:endParaRPr lang="en-AU" sz="1200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sz="1200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Imports decrease</a:t>
            </a:r>
            <a:endParaRPr lang="en-AU" sz="1200" dirty="0">
              <a:effectLst/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86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9794" y="1825625"/>
            <a:ext cx="5184006" cy="3545272"/>
          </a:xfrm>
        </p:spPr>
        <p:txBody>
          <a:bodyPr/>
          <a:lstStyle/>
          <a:p>
            <a:r>
              <a:rPr lang="en-AU" dirty="0" smtClean="0">
                <a:solidFill>
                  <a:srgbClr val="FF0000"/>
                </a:solidFill>
              </a:rPr>
              <a:t>Answer: A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More money must be held to perform the same transactions. 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0678" y="1825625"/>
            <a:ext cx="6096000" cy="167430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GB" sz="1200" dirty="0" smtClean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31. How </a:t>
            </a:r>
            <a:r>
              <a:rPr lang="en-GB" sz="1200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does an increase in price level affect the money market?</a:t>
            </a:r>
            <a:endParaRPr lang="en-AU" sz="1200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sz="1200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Money demand increases</a:t>
            </a:r>
            <a:endParaRPr lang="en-AU" sz="1200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sz="1200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Money demand decreases</a:t>
            </a:r>
            <a:endParaRPr lang="en-AU" sz="1200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sz="1200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Money demand does not change</a:t>
            </a:r>
            <a:endParaRPr lang="en-AU" sz="1200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sz="1200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Money supply decreases</a:t>
            </a:r>
            <a:endParaRPr lang="en-AU" sz="1200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sz="1200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Money supply increases</a:t>
            </a:r>
            <a:endParaRPr lang="en-AU" sz="1200" dirty="0">
              <a:effectLst/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67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1056" y="1963553"/>
            <a:ext cx="4702743" cy="4213409"/>
          </a:xfrm>
        </p:spPr>
        <p:txBody>
          <a:bodyPr/>
          <a:lstStyle/>
          <a:p>
            <a:r>
              <a:rPr lang="en-AU" dirty="0" smtClean="0">
                <a:solidFill>
                  <a:srgbClr val="FF0000"/>
                </a:solidFill>
              </a:rPr>
              <a:t>Answer: D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Less M1 money will need to be held before a transaction because M2 money can be converted closer to the transaction.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549" y="1690688"/>
            <a:ext cx="6096000" cy="18866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GB" sz="1200" dirty="0" smtClean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32. An </a:t>
            </a:r>
            <a:r>
              <a:rPr lang="en-GB" sz="1200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increase in the use of cell phones to provide electronic payment in stores will likely result in</a:t>
            </a:r>
            <a:endParaRPr lang="en-AU" sz="1200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sz="1200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an increase in money demand</a:t>
            </a:r>
            <a:endParaRPr lang="en-AU" sz="1200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sz="1200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 decrease in the money supply</a:t>
            </a:r>
            <a:endParaRPr lang="en-AU" sz="1200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sz="1200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an increase in nominal interest rates</a:t>
            </a:r>
            <a:endParaRPr lang="en-AU" sz="1200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sz="1200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 decrease in money demand</a:t>
            </a:r>
            <a:endParaRPr lang="en-AU" sz="1200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sz="1200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an increased opportunity cost for holding money</a:t>
            </a:r>
            <a:endParaRPr lang="en-AU" sz="1200" dirty="0">
              <a:effectLst/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53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6838" y="3484345"/>
            <a:ext cx="3566962" cy="2692618"/>
          </a:xfrm>
        </p:spPr>
        <p:txBody>
          <a:bodyPr/>
          <a:lstStyle/>
          <a:p>
            <a:r>
              <a:rPr lang="en-AU" dirty="0" smtClean="0">
                <a:solidFill>
                  <a:srgbClr val="FF0000"/>
                </a:solidFill>
              </a:rPr>
              <a:t>Answer: E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People will take out more money at once, therefore holding more cash overall.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2023652"/>
            <a:ext cx="6096000" cy="18866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GB" sz="1200" dirty="0" smtClean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33. Assume </a:t>
            </a:r>
            <a:r>
              <a:rPr lang="en-GB" sz="1200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that there are no fees to access an ATM. If Congress then decides to impose a $5 tax on each ATM transaction, what will be the likely effect?</a:t>
            </a:r>
            <a:endParaRPr lang="en-AU" sz="1200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sz="1200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The use of ATMs will increase</a:t>
            </a:r>
            <a:endParaRPr lang="en-AU" sz="1200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sz="1200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Money demand will decrease</a:t>
            </a:r>
            <a:endParaRPr lang="en-AU" sz="1200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sz="1200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Sellers will only accept cash as payment</a:t>
            </a:r>
            <a:endParaRPr lang="en-AU" sz="1200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sz="1200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Price level will increase</a:t>
            </a:r>
            <a:endParaRPr lang="en-AU" sz="1200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sz="1200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Money demand will increase</a:t>
            </a:r>
            <a:endParaRPr lang="en-AU" sz="1200" dirty="0">
              <a:effectLst/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87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Money Markets and Monetary Policy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This is perhaps the most important topic of Unit 4: Monetary Policy.</a:t>
            </a:r>
          </a:p>
          <a:p>
            <a:r>
              <a:rPr lang="en-AU" dirty="0" smtClean="0"/>
              <a:t>The coverage of AD/AS, Fiscal Policy and now Monetary Policy is the foundation of AP Macro.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302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182" y="1825625"/>
            <a:ext cx="4654617" cy="4351338"/>
          </a:xfrm>
        </p:spPr>
        <p:txBody>
          <a:bodyPr>
            <a:normAutofit lnSpcReduction="10000"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Answer: C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People will prefer to keep their money in interest bearing accounts because they can earn more interest.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They will reduce the amount of money they hold. 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(Note: this is a movement along the same curve, and not a shift of the entire MD curve.)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0046" y="1825625"/>
            <a:ext cx="6096000" cy="18866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GB" sz="1200" dirty="0" smtClean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34. How </a:t>
            </a:r>
            <a:r>
              <a:rPr lang="en-GB" sz="1200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will households and firms react to an increase in the nominal interest rate for interest-bearing bank accounts?</a:t>
            </a:r>
            <a:endParaRPr lang="en-AU" sz="1200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sz="1200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The quantity of money demanded will increase</a:t>
            </a:r>
            <a:endParaRPr lang="en-AU" sz="1200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sz="1200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The quantity of money demanded will remain constant</a:t>
            </a:r>
            <a:endParaRPr lang="en-AU" sz="1200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sz="1200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The quantity of money demanded will decrease</a:t>
            </a:r>
            <a:endParaRPr lang="en-AU" sz="1200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sz="1200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The amount of money used for transactions will increase</a:t>
            </a:r>
            <a:endParaRPr lang="en-AU" sz="1200" dirty="0"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+mj-lt"/>
              <a:buAutoNum type="alphaUcParenBoth"/>
              <a:tabLst>
                <a:tab pos="2286635" algn="l"/>
                <a:tab pos="4115435" algn="l"/>
              </a:tabLst>
            </a:pPr>
            <a:r>
              <a:rPr lang="en-GB" sz="1200" dirty="0">
                <a:solidFill>
                  <a:srgbClr val="000000"/>
                </a:solidFill>
                <a:latin typeface="Century" panose="02040604050505020304" pitchFamily="18" charset="0"/>
                <a:ea typeface="Century" panose="02040604050505020304" pitchFamily="18" charset="0"/>
                <a:cs typeface="Century" panose="02040604050505020304" pitchFamily="18" charset="0"/>
              </a:rPr>
              <a:t>The opportunity cost of holding money will decrease</a:t>
            </a:r>
            <a:endParaRPr lang="en-AU" sz="1200" dirty="0">
              <a:effectLst/>
              <a:latin typeface="Century" panose="02040604050505020304" pitchFamily="18" charset="0"/>
              <a:ea typeface="Century" panose="02040604050505020304" pitchFamily="18" charset="0"/>
              <a:cs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69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Money Market Supply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2117" y="1477777"/>
            <a:ext cx="5710678" cy="2297624"/>
          </a:xfrm>
        </p:spPr>
        <p:txBody>
          <a:bodyPr>
            <a:normAutofit fontScale="62500" lnSpcReduction="20000"/>
          </a:bodyPr>
          <a:lstStyle/>
          <a:p>
            <a:r>
              <a:rPr lang="en-AU" dirty="0" smtClean="0"/>
              <a:t>The </a:t>
            </a:r>
            <a:r>
              <a:rPr lang="en-AU" dirty="0" smtClean="0">
                <a:solidFill>
                  <a:srgbClr val="00B0F0"/>
                </a:solidFill>
              </a:rPr>
              <a:t>money supply</a:t>
            </a:r>
            <a:r>
              <a:rPr lang="en-AU" dirty="0" smtClean="0"/>
              <a:t>, </a:t>
            </a:r>
            <a:r>
              <a:rPr lang="en-AU" dirty="0" smtClean="0">
                <a:solidFill>
                  <a:srgbClr val="00B0F0"/>
                </a:solidFill>
              </a:rPr>
              <a:t>MS</a:t>
            </a:r>
            <a:r>
              <a:rPr lang="en-AU" dirty="0" smtClean="0"/>
              <a:t>, is </a:t>
            </a:r>
            <a:r>
              <a:rPr lang="en-AU" dirty="0" smtClean="0">
                <a:solidFill>
                  <a:srgbClr val="00B0F0"/>
                </a:solidFill>
              </a:rPr>
              <a:t>set by the Central Bank/ Federal Reserve</a:t>
            </a:r>
            <a:r>
              <a:rPr lang="en-AU" dirty="0" smtClean="0"/>
              <a:t> through their various policies and how much money is printed.</a:t>
            </a:r>
          </a:p>
          <a:p>
            <a:r>
              <a:rPr lang="en-AU" dirty="0" smtClean="0"/>
              <a:t>The MS </a:t>
            </a:r>
            <a:r>
              <a:rPr lang="en-AU" dirty="0" smtClean="0">
                <a:solidFill>
                  <a:srgbClr val="00B0F0"/>
                </a:solidFill>
              </a:rPr>
              <a:t>determines how much money people have access to</a:t>
            </a:r>
            <a:r>
              <a:rPr lang="en-AU" dirty="0" smtClean="0"/>
              <a:t>.</a:t>
            </a:r>
          </a:p>
          <a:p>
            <a:r>
              <a:rPr lang="en-AU" dirty="0" smtClean="0"/>
              <a:t>Because the Federal Reserve is a non-profit organization, it will not seek additional profit when the interest rate is higher. </a:t>
            </a:r>
          </a:p>
          <a:p>
            <a:pPr lvl="1"/>
            <a:r>
              <a:rPr lang="en-AU" dirty="0" smtClean="0"/>
              <a:t>Therefore we can assume that the supply curve, </a:t>
            </a:r>
            <a:r>
              <a:rPr lang="en-AU" dirty="0" smtClean="0">
                <a:solidFill>
                  <a:srgbClr val="00B0F0"/>
                </a:solidFill>
              </a:rPr>
              <a:t>money supply curve, MS, is vertical</a:t>
            </a:r>
            <a:r>
              <a:rPr lang="en-AU" dirty="0" smtClean="0"/>
              <a:t>.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820" y="1311847"/>
            <a:ext cx="5214396" cy="43039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295" y="5633868"/>
            <a:ext cx="1981329" cy="10804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24320" y="213360"/>
            <a:ext cx="490728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The money supply, MS is vertical because it is set by the Federal Reserve.  The Fed will increase or decrease the money supply in different situations.</a:t>
            </a:r>
          </a:p>
        </p:txBody>
      </p:sp>
      <p:sp>
        <p:nvSpPr>
          <p:cNvPr id="12" name="Oval 11">
            <a:hlinkClick r:id="rId4" action="ppaction://hlinksldjump"/>
          </p:cNvPr>
          <p:cNvSpPr/>
          <p:nvPr/>
        </p:nvSpPr>
        <p:spPr>
          <a:xfrm>
            <a:off x="0" y="0"/>
            <a:ext cx="416560" cy="442452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10068624" y="5633868"/>
            <a:ext cx="20557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u="sng" dirty="0" smtClean="0"/>
              <a:t>Real World Money Supply Changes</a:t>
            </a:r>
          </a:p>
          <a:p>
            <a:r>
              <a:rPr lang="en-AU" sz="1100" dirty="0" smtClean="0"/>
              <a:t>In recent years the money supply has increased multiple times in response to recession type events. </a:t>
            </a:r>
            <a:endParaRPr lang="en-AU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302117" y="3775401"/>
            <a:ext cx="3317295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b="1" dirty="0" smtClean="0"/>
              <a:t>Shifts of MS</a:t>
            </a:r>
          </a:p>
          <a:p>
            <a:r>
              <a:rPr lang="en-AU" dirty="0" smtClean="0"/>
              <a:t>Because the MS is controlled by the Fed, any increase or decrease in MS is also made by the Fed.  </a:t>
            </a:r>
          </a:p>
          <a:p>
            <a:endParaRPr lang="en-AU" dirty="0"/>
          </a:p>
          <a:p>
            <a:r>
              <a:rPr lang="en-AU" dirty="0" smtClean="0"/>
              <a:t>The Fed can choose to increase or decrease the money supply depending on the state of the economy.  </a:t>
            </a:r>
            <a:endParaRPr lang="en-A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832" y="4018420"/>
            <a:ext cx="3082268" cy="254409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6383215" y="4097215"/>
            <a:ext cx="8793" cy="20046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265062" y="4097215"/>
            <a:ext cx="8793" cy="20046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Arrow 4"/>
          <p:cNvSpPr/>
          <p:nvPr/>
        </p:nvSpPr>
        <p:spPr>
          <a:xfrm>
            <a:off x="6012795" y="4923692"/>
            <a:ext cx="288826" cy="175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0800000">
            <a:off x="5440647" y="4923692"/>
            <a:ext cx="288826" cy="175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Who determines the money supply?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The Federal Reserve.</a:t>
            </a:r>
          </a:p>
          <a:p>
            <a:r>
              <a:rPr lang="en-AU" dirty="0" smtClean="0"/>
              <a:t>Why is the money supply curve vertical?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Because it is controlled by the Federal Reserve. </a:t>
            </a:r>
            <a:r>
              <a:rPr lang="en-AU" dirty="0">
                <a:solidFill>
                  <a:srgbClr val="FF0000"/>
                </a:solidFill>
              </a:rPr>
              <a:t>T</a:t>
            </a:r>
            <a:r>
              <a:rPr lang="en-AU" dirty="0" smtClean="0">
                <a:solidFill>
                  <a:srgbClr val="FF0000"/>
                </a:solidFill>
              </a:rPr>
              <a:t>here is no relationship between interest rate and money supply. 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17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06864"/>
            <a:ext cx="10515600" cy="733913"/>
          </a:xfrm>
        </p:spPr>
        <p:txBody>
          <a:bodyPr/>
          <a:lstStyle/>
          <a:p>
            <a:r>
              <a:rPr lang="en-AU" dirty="0" smtClean="0"/>
              <a:t>Money Market Equilibrium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1" y="1376241"/>
            <a:ext cx="6969158" cy="4477995"/>
          </a:xfrm>
          <a:prstGeom prst="rect">
            <a:avLst/>
          </a:prstGeom>
        </p:spPr>
      </p:pic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0" y="0"/>
            <a:ext cx="413238" cy="442452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8" y="1169378"/>
            <a:ext cx="4457145" cy="2651852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The MD and MS results in an </a:t>
            </a:r>
            <a:r>
              <a:rPr lang="en-AU" dirty="0" smtClean="0">
                <a:solidFill>
                  <a:srgbClr val="00B050"/>
                </a:solidFill>
              </a:rPr>
              <a:t>equilibrium</a:t>
            </a:r>
            <a:r>
              <a:rPr lang="en-AU" dirty="0" smtClean="0"/>
              <a:t> where </a:t>
            </a:r>
            <a:r>
              <a:rPr lang="en-AU" dirty="0" smtClean="0">
                <a:solidFill>
                  <a:srgbClr val="00B050"/>
                </a:solidFill>
              </a:rPr>
              <a:t>MD = MS</a:t>
            </a:r>
          </a:p>
          <a:p>
            <a:r>
              <a:rPr lang="en-AU" dirty="0" smtClean="0"/>
              <a:t>Because the </a:t>
            </a:r>
            <a:r>
              <a:rPr lang="en-AU" dirty="0" smtClean="0">
                <a:solidFill>
                  <a:srgbClr val="00B0F0"/>
                </a:solidFill>
              </a:rPr>
              <a:t>MS is vertical</a:t>
            </a:r>
            <a:r>
              <a:rPr lang="en-AU" dirty="0" smtClean="0"/>
              <a:t>, the quantity of money </a:t>
            </a:r>
            <a:r>
              <a:rPr lang="en-AU" dirty="0" smtClean="0">
                <a:solidFill>
                  <a:srgbClr val="00B0F0"/>
                </a:solidFill>
              </a:rPr>
              <a:t>will always be at the same level </a:t>
            </a:r>
            <a:r>
              <a:rPr lang="en-AU" dirty="0" smtClean="0"/>
              <a:t>determined by the MS.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96151" y="92159"/>
            <a:ext cx="436245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AU" sz="1600" dirty="0" smtClean="0">
                <a:solidFill>
                  <a:srgbClr val="FF0000"/>
                </a:solidFill>
              </a:rPr>
              <a:t>The money market shows demand and supply of liquid money. </a:t>
            </a:r>
          </a:p>
          <a:p>
            <a:r>
              <a:rPr lang="en-AU" sz="1600" dirty="0" smtClean="0">
                <a:solidFill>
                  <a:srgbClr val="FF0000"/>
                </a:solidFill>
              </a:rPr>
              <a:t>Nominal interest is used because it is short term and has no expectations of inflation. </a:t>
            </a:r>
            <a:endParaRPr lang="en-AU" sz="1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77" y="3922369"/>
            <a:ext cx="4914021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AU" b="1" dirty="0"/>
              <a:t>Nominal </a:t>
            </a:r>
            <a:r>
              <a:rPr lang="en-AU" b="1" dirty="0" smtClean="0"/>
              <a:t>Interest Rate</a:t>
            </a:r>
            <a:endParaRPr lang="en-AU" b="1" dirty="0"/>
          </a:p>
          <a:p>
            <a:r>
              <a:rPr lang="en-AU" dirty="0"/>
              <a:t>However, the nominal interest rate ‘</a:t>
            </a:r>
            <a:r>
              <a:rPr lang="en-AU" dirty="0" err="1"/>
              <a:t>i</a:t>
            </a:r>
            <a:r>
              <a:rPr lang="en-AU" dirty="0"/>
              <a:t>’ will vary.</a:t>
            </a:r>
          </a:p>
          <a:p>
            <a:r>
              <a:rPr lang="en-AU" dirty="0"/>
              <a:t> The reason that </a:t>
            </a:r>
            <a:r>
              <a:rPr lang="en-AU" dirty="0">
                <a:solidFill>
                  <a:srgbClr val="9C5BCD"/>
                </a:solidFill>
              </a:rPr>
              <a:t>we use nominal interest for the Money Market </a:t>
            </a:r>
            <a:r>
              <a:rPr lang="en-AU" dirty="0"/>
              <a:t>is that it is based in the short run and there are </a:t>
            </a:r>
            <a:r>
              <a:rPr lang="en-AU" dirty="0">
                <a:solidFill>
                  <a:srgbClr val="9C5BCD"/>
                </a:solidFill>
              </a:rPr>
              <a:t>no expectations about future change of price level</a:t>
            </a:r>
            <a:r>
              <a:rPr lang="en-AU" dirty="0"/>
              <a:t> </a:t>
            </a:r>
            <a:r>
              <a:rPr lang="en-AU" dirty="0" err="1"/>
              <a:t>ie</a:t>
            </a:r>
            <a:r>
              <a:rPr lang="en-AU" dirty="0"/>
              <a:t>. Inflation. </a:t>
            </a:r>
            <a:r>
              <a:rPr lang="en-AU" dirty="0" smtClean="0"/>
              <a:t>Because we are not concerned with inflation, we are looking at the nominal interest rate.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139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What is the relationship between Quantity of money demanded and quantity of money supplied at the equilibrium? </a:t>
            </a:r>
          </a:p>
          <a:p>
            <a:r>
              <a:rPr lang="en-AU" dirty="0" err="1" smtClean="0">
                <a:solidFill>
                  <a:srgbClr val="FF0000"/>
                </a:solidFill>
              </a:rPr>
              <a:t>Qd</a:t>
            </a:r>
            <a:r>
              <a:rPr lang="en-AU" dirty="0" smtClean="0">
                <a:solidFill>
                  <a:srgbClr val="FF0000"/>
                </a:solidFill>
              </a:rPr>
              <a:t> = Qs</a:t>
            </a:r>
          </a:p>
          <a:p>
            <a:r>
              <a:rPr lang="en-AU" dirty="0"/>
              <a:t>Why do we use nominal interest rate with regards to the money market graph?</a:t>
            </a:r>
          </a:p>
          <a:p>
            <a:r>
              <a:rPr lang="en-AU" dirty="0">
                <a:solidFill>
                  <a:srgbClr val="FF0000"/>
                </a:solidFill>
              </a:rPr>
              <a:t>Because it concerns short term decision making, there is no consideration for future price level/inflation.</a:t>
            </a:r>
          </a:p>
          <a:p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15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Adjustment – Surplus and Shortage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130" y="1354774"/>
            <a:ext cx="5496692" cy="4887007"/>
          </a:xfrm>
          <a:prstGeom prst="rect">
            <a:avLst/>
          </a:prstGeom>
        </p:spPr>
      </p:pic>
      <p:sp>
        <p:nvSpPr>
          <p:cNvPr id="9" name="Content Placeholder 8"/>
          <p:cNvSpPr txBox="1">
            <a:spLocks noGrp="1"/>
          </p:cNvSpPr>
          <p:nvPr>
            <p:ph idx="1"/>
          </p:nvPr>
        </p:nvSpPr>
        <p:spPr>
          <a:xfrm>
            <a:off x="331178" y="1490978"/>
            <a:ext cx="5597769" cy="5002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Just like with all demand and supply, the market will return an equilibrium where </a:t>
            </a:r>
            <a:r>
              <a:rPr lang="en-US" dirty="0" err="1" smtClean="0"/>
              <a:t>Qd</a:t>
            </a:r>
            <a:r>
              <a:rPr lang="en-US" dirty="0" smtClean="0"/>
              <a:t> = Qs. </a:t>
            </a:r>
          </a:p>
          <a:p>
            <a:r>
              <a:rPr lang="en-US" dirty="0" smtClean="0"/>
              <a:t>At </a:t>
            </a:r>
            <a:r>
              <a:rPr lang="en-US" dirty="0" smtClean="0">
                <a:solidFill>
                  <a:srgbClr val="00B0F0"/>
                </a:solidFill>
              </a:rPr>
              <a:t>higher interest rates</a:t>
            </a:r>
            <a:r>
              <a:rPr lang="en-US" dirty="0" smtClean="0"/>
              <a:t>, there will be </a:t>
            </a:r>
            <a:r>
              <a:rPr lang="en-US" dirty="0" smtClean="0">
                <a:solidFill>
                  <a:srgbClr val="00B0F0"/>
                </a:solidFill>
              </a:rPr>
              <a:t>a surplus </a:t>
            </a:r>
            <a:r>
              <a:rPr lang="en-US" dirty="0" smtClean="0"/>
              <a:t>of M1 money (Qs &gt; </a:t>
            </a:r>
            <a:r>
              <a:rPr lang="en-US" dirty="0" err="1" smtClean="0"/>
              <a:t>Qd</a:t>
            </a:r>
            <a:r>
              <a:rPr lang="en-US" dirty="0" smtClean="0"/>
              <a:t>) Eventually lenders will decide to </a:t>
            </a:r>
            <a:r>
              <a:rPr lang="en-US" dirty="0" smtClean="0">
                <a:solidFill>
                  <a:srgbClr val="00B0F0"/>
                </a:solidFill>
              </a:rPr>
              <a:t>lower the interest rate </a:t>
            </a:r>
            <a:r>
              <a:rPr lang="en-US" dirty="0" smtClean="0"/>
              <a:t>and equilibrium will be restored.</a:t>
            </a:r>
          </a:p>
          <a:p>
            <a:r>
              <a:rPr lang="en-US" dirty="0" smtClean="0"/>
              <a:t>At </a:t>
            </a:r>
            <a:r>
              <a:rPr lang="en-US" dirty="0" smtClean="0">
                <a:solidFill>
                  <a:srgbClr val="00B050"/>
                </a:solidFill>
              </a:rPr>
              <a:t>lower interest rates</a:t>
            </a:r>
            <a:r>
              <a:rPr lang="en-US" dirty="0" smtClean="0"/>
              <a:t>, there will be a </a:t>
            </a:r>
            <a:r>
              <a:rPr lang="en-US" dirty="0" smtClean="0">
                <a:solidFill>
                  <a:srgbClr val="00B050"/>
                </a:solidFill>
              </a:rPr>
              <a:t>shortage (</a:t>
            </a:r>
            <a:r>
              <a:rPr lang="en-US" dirty="0" err="1" smtClean="0">
                <a:solidFill>
                  <a:srgbClr val="00B050"/>
                </a:solidFill>
              </a:rPr>
              <a:t>Qd</a:t>
            </a:r>
            <a:r>
              <a:rPr lang="en-US" dirty="0" smtClean="0">
                <a:solidFill>
                  <a:srgbClr val="00B050"/>
                </a:solidFill>
              </a:rPr>
              <a:t> &gt; Qs) </a:t>
            </a:r>
            <a:r>
              <a:rPr lang="en-US" dirty="0" smtClean="0"/>
              <a:t>which eventually will </a:t>
            </a:r>
            <a:r>
              <a:rPr lang="en-US" dirty="0" smtClean="0">
                <a:solidFill>
                  <a:srgbClr val="00B050"/>
                </a:solidFill>
              </a:rPr>
              <a:t>lead to a higher interest rate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493369" y="70338"/>
            <a:ext cx="309489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US" sz="800" dirty="0" smtClean="0">
                <a:solidFill>
                  <a:srgbClr val="FF0000"/>
                </a:solidFill>
              </a:rPr>
              <a:t>The market will naturally return to equilibrium where </a:t>
            </a:r>
            <a:r>
              <a:rPr lang="en-US" sz="800" dirty="0" err="1" smtClean="0">
                <a:solidFill>
                  <a:srgbClr val="FF0000"/>
                </a:solidFill>
              </a:rPr>
              <a:t>Qd</a:t>
            </a:r>
            <a:r>
              <a:rPr lang="en-US" sz="800" dirty="0" smtClean="0">
                <a:solidFill>
                  <a:srgbClr val="FF0000"/>
                </a:solidFill>
              </a:rPr>
              <a:t>=Qs.</a:t>
            </a:r>
          </a:p>
          <a:p>
            <a:r>
              <a:rPr lang="en-US" sz="800" dirty="0" smtClean="0">
                <a:solidFill>
                  <a:srgbClr val="FF0000"/>
                </a:solidFill>
              </a:rPr>
              <a:t>Interest rate too high -&gt; surplus -&gt; IR will fall.</a:t>
            </a:r>
          </a:p>
          <a:p>
            <a:r>
              <a:rPr lang="en-US" sz="800" dirty="0" smtClean="0">
                <a:solidFill>
                  <a:srgbClr val="FF0000"/>
                </a:solidFill>
              </a:rPr>
              <a:t>Interest rate too low -&gt; shortage -&gt; IR will increase.</a:t>
            </a:r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7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if the nominal interest rate is higher than the equilibrium interest rate in the market for money?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There will be a surplus of M1 money (</a:t>
            </a:r>
            <a:r>
              <a:rPr lang="en-US" dirty="0" err="1" smtClean="0">
                <a:solidFill>
                  <a:srgbClr val="FF0000"/>
                </a:solidFill>
              </a:rPr>
              <a:t>Qd</a:t>
            </a:r>
            <a:r>
              <a:rPr lang="en-US" smtClean="0">
                <a:solidFill>
                  <a:srgbClr val="FF0000"/>
                </a:solidFill>
              </a:rPr>
              <a:t>&lt;Qs), </a:t>
            </a:r>
            <a:r>
              <a:rPr lang="en-US" dirty="0" smtClean="0">
                <a:solidFill>
                  <a:srgbClr val="FF0000"/>
                </a:solidFill>
              </a:rPr>
              <a:t>and eventually the interest rate will drop to the equilibrium interest rate.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78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71999"/>
            <a:ext cx="10515600" cy="160496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Answer: B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47" y="365124"/>
            <a:ext cx="9977366" cy="4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1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52575"/>
            <a:ext cx="10515600" cy="142438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Answer: C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29660"/>
            <a:ext cx="9512563" cy="405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6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762500" cy="8306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Money Market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452" y="1477108"/>
            <a:ext cx="4472356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B0F0"/>
                </a:solidFill>
              </a:rPr>
              <a:t>money market </a:t>
            </a:r>
            <a:r>
              <a:rPr lang="en-US" dirty="0" smtClean="0"/>
              <a:t>models </a:t>
            </a:r>
            <a:r>
              <a:rPr lang="en-US" dirty="0" smtClean="0">
                <a:solidFill>
                  <a:srgbClr val="00B0F0"/>
                </a:solidFill>
              </a:rPr>
              <a:t>demand </a:t>
            </a:r>
            <a:r>
              <a:rPr lang="en-US" dirty="0" smtClean="0"/>
              <a:t>for and </a:t>
            </a:r>
            <a:r>
              <a:rPr lang="en-US" dirty="0" smtClean="0">
                <a:solidFill>
                  <a:srgbClr val="00B0F0"/>
                </a:solidFill>
              </a:rPr>
              <a:t>supply of M1</a:t>
            </a:r>
          </a:p>
          <a:p>
            <a:r>
              <a:rPr lang="en-US" dirty="0" smtClean="0"/>
              <a:t>Equilibrium occurs when the nominal interest rate is such that the quantity of money demanded equals the quantity of money supplied.</a:t>
            </a:r>
          </a:p>
          <a:p>
            <a:pPr lvl="1"/>
            <a:r>
              <a:rPr lang="en-US" dirty="0" err="1"/>
              <a:t>NIR</a:t>
            </a:r>
            <a:r>
              <a:rPr lang="en-US" baseline="-25000" dirty="0" err="1"/>
              <a:t>actual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dirty="0" err="1"/>
              <a:t>NIR</a:t>
            </a:r>
            <a:r>
              <a:rPr lang="en-US" baseline="-25000" dirty="0" err="1"/>
              <a:t>equ</a:t>
            </a:r>
            <a:r>
              <a:rPr lang="en-US" dirty="0"/>
              <a:t> = </a:t>
            </a:r>
            <a:r>
              <a:rPr lang="en-US" dirty="0" smtClean="0"/>
              <a:t>Equilibrium </a:t>
            </a:r>
            <a:r>
              <a:rPr lang="en-US" dirty="0"/>
              <a:t>(</a:t>
            </a:r>
            <a:r>
              <a:rPr lang="en-US" dirty="0" err="1" smtClean="0"/>
              <a:t>Qd</a:t>
            </a:r>
            <a:r>
              <a:rPr lang="en-US" dirty="0" smtClean="0"/>
              <a:t> = Qs)</a:t>
            </a:r>
            <a:endParaRPr lang="en-US" dirty="0"/>
          </a:p>
          <a:p>
            <a:pPr lvl="1"/>
            <a:r>
              <a:rPr lang="en-US" dirty="0" err="1"/>
              <a:t>NIR</a:t>
            </a:r>
            <a:r>
              <a:rPr lang="en-US" baseline="-25000" dirty="0" err="1"/>
              <a:t>actual</a:t>
            </a:r>
            <a:r>
              <a:rPr lang="en-US" dirty="0"/>
              <a:t> &lt; </a:t>
            </a:r>
            <a:r>
              <a:rPr lang="en-US" dirty="0" err="1"/>
              <a:t>NIR</a:t>
            </a:r>
            <a:r>
              <a:rPr lang="en-US" baseline="-25000" dirty="0" err="1"/>
              <a:t>equ</a:t>
            </a:r>
            <a:r>
              <a:rPr lang="en-US" dirty="0"/>
              <a:t> = Shortage (</a:t>
            </a:r>
            <a:r>
              <a:rPr lang="en-US" dirty="0" err="1"/>
              <a:t>Qd</a:t>
            </a:r>
            <a:r>
              <a:rPr lang="en-US" dirty="0"/>
              <a:t> &gt; Qs)</a:t>
            </a:r>
          </a:p>
          <a:p>
            <a:pPr lvl="1"/>
            <a:r>
              <a:rPr lang="en-US" dirty="0" err="1" smtClean="0"/>
              <a:t>NIR</a:t>
            </a:r>
            <a:r>
              <a:rPr lang="en-US" baseline="-25000" dirty="0" err="1" smtClean="0"/>
              <a:t>actual</a:t>
            </a:r>
            <a:r>
              <a:rPr lang="en-US" dirty="0" smtClean="0"/>
              <a:t> &gt; </a:t>
            </a:r>
            <a:r>
              <a:rPr lang="en-US" dirty="0" err="1" smtClean="0"/>
              <a:t>NIR</a:t>
            </a:r>
            <a:r>
              <a:rPr lang="en-US" baseline="-25000" dirty="0" err="1" smtClean="0"/>
              <a:t>equ</a:t>
            </a:r>
            <a:r>
              <a:rPr lang="en-US" dirty="0" smtClean="0"/>
              <a:t> = Surplus (Qs &gt; </a:t>
            </a:r>
            <a:r>
              <a:rPr lang="en-US" dirty="0" err="1" smtClean="0"/>
              <a:t>Qd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/>
              <a:t>NIR</a:t>
            </a:r>
            <a:r>
              <a:rPr lang="en-US" baseline="-25000" dirty="0" err="1"/>
              <a:t>actual</a:t>
            </a:r>
            <a:r>
              <a:rPr lang="en-US" dirty="0"/>
              <a:t> </a:t>
            </a:r>
            <a:r>
              <a:rPr lang="en-US" dirty="0" smtClean="0"/>
              <a:t>&lt; </a:t>
            </a:r>
            <a:r>
              <a:rPr lang="en-US" dirty="0" err="1"/>
              <a:t>NIR</a:t>
            </a:r>
            <a:r>
              <a:rPr lang="en-US" baseline="-25000" dirty="0" err="1"/>
              <a:t>equ</a:t>
            </a:r>
            <a:r>
              <a:rPr lang="en-US" dirty="0"/>
              <a:t> = </a:t>
            </a:r>
            <a:r>
              <a:rPr lang="en-US" dirty="0" smtClean="0"/>
              <a:t>Shortage </a:t>
            </a:r>
            <a:r>
              <a:rPr lang="en-US" dirty="0"/>
              <a:t>(</a:t>
            </a:r>
            <a:r>
              <a:rPr lang="en-US" dirty="0" err="1" smtClean="0"/>
              <a:t>Qd</a:t>
            </a:r>
            <a:r>
              <a:rPr lang="en-US" dirty="0" smtClean="0"/>
              <a:t> &gt; Qs)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4810" y="515328"/>
            <a:ext cx="2152950" cy="961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356" y="151440"/>
            <a:ext cx="5963796" cy="38320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55578" y="3688476"/>
            <a:ext cx="3810052" cy="2339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u="sng" dirty="0" smtClean="0"/>
              <a:t>Money Demand (MD)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demand for money represents preferences for liquidity (M1) (money that can be used in transactions) and shows an inverse relationship between quantity and the nominal interest rate.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Factors that affect MD: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Price Level, National Income, AD, Banking </a:t>
            </a:r>
            <a:r>
              <a:rPr lang="en-US" sz="1600" dirty="0" smtClean="0"/>
              <a:t>Technology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865630" y="4062046"/>
            <a:ext cx="3156438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u="sng" dirty="0" smtClean="0"/>
              <a:t>Money Supply (MS)</a:t>
            </a:r>
          </a:p>
          <a:p>
            <a:r>
              <a:rPr lang="en-US" dirty="0" smtClean="0"/>
              <a:t>The </a:t>
            </a:r>
            <a:r>
              <a:rPr lang="en-US" dirty="0"/>
              <a:t>supply of money is independent of the nominal interest rate because it is controlled by the central bank.</a:t>
            </a:r>
          </a:p>
          <a:p>
            <a:pPr lvl="1"/>
            <a:r>
              <a:rPr lang="en-US" dirty="0"/>
              <a:t>Factors that affect MS:</a:t>
            </a:r>
          </a:p>
          <a:p>
            <a:pPr lvl="2"/>
            <a:r>
              <a:rPr lang="en-US" dirty="0"/>
              <a:t>We will soon see how the government can shift MS</a:t>
            </a:r>
          </a:p>
        </p:txBody>
      </p:sp>
    </p:spTree>
    <p:extLst>
      <p:ext uri="{BB962C8B-B14F-4D97-AF65-F5344CB8AC3E}">
        <p14:creationId xmlns:p14="http://schemas.microsoft.com/office/powerpoint/2010/main" val="24527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927" y="119945"/>
            <a:ext cx="6709996" cy="733913"/>
          </a:xfrm>
        </p:spPr>
        <p:txBody>
          <a:bodyPr/>
          <a:lstStyle/>
          <a:p>
            <a:r>
              <a:rPr lang="en-US" dirty="0" smtClean="0"/>
              <a:t>Two types of money market.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931" y="2250831"/>
            <a:ext cx="5354515" cy="391990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Money Market</a:t>
            </a:r>
          </a:p>
          <a:p>
            <a:r>
              <a:rPr lang="en-US" dirty="0" smtClean="0"/>
              <a:t>Shows how people demand cash and liquid money (M1) to be used primarily for transactions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92715" y="2250831"/>
            <a:ext cx="5457782" cy="39199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Loanable Funds Market</a:t>
            </a:r>
          </a:p>
          <a:p>
            <a:r>
              <a:rPr lang="en-US" dirty="0" smtClean="0"/>
              <a:t>Shows how people want to lend/borrow money for long term investments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8590641">
            <a:off x="3855930" y="1211950"/>
            <a:ext cx="1591408" cy="6242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ight Arrow 5"/>
          <p:cNvSpPr/>
          <p:nvPr/>
        </p:nvSpPr>
        <p:spPr>
          <a:xfrm rot="2228596">
            <a:off x="5622862" y="1209445"/>
            <a:ext cx="1591408" cy="6242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>
            <a:hlinkClick r:id="rId2" action="ppaction://hlinksldjump"/>
          </p:cNvPr>
          <p:cNvSpPr/>
          <p:nvPr/>
        </p:nvSpPr>
        <p:spPr>
          <a:xfrm>
            <a:off x="2851355" y="2340077"/>
            <a:ext cx="976252" cy="442452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>
            <a:hlinkClick r:id="" action="ppaction://noaction"/>
          </p:cNvPr>
          <p:cNvSpPr/>
          <p:nvPr/>
        </p:nvSpPr>
        <p:spPr>
          <a:xfrm>
            <a:off x="9896191" y="2295833"/>
            <a:ext cx="976252" cy="44245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38" y="4307839"/>
            <a:ext cx="3629662" cy="23322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824" y="4084319"/>
            <a:ext cx="3070456" cy="256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0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69" y="256370"/>
            <a:ext cx="5534552" cy="930592"/>
          </a:xfrm>
        </p:spPr>
        <p:txBody>
          <a:bodyPr/>
          <a:lstStyle/>
          <a:p>
            <a:r>
              <a:rPr lang="en-AU" dirty="0" smtClean="0"/>
              <a:t>Change in Equilibrium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75" y="1380393"/>
            <a:ext cx="5534553" cy="2327370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>
                <a:solidFill>
                  <a:srgbClr val="00B0F0"/>
                </a:solidFill>
              </a:rPr>
              <a:t>Equilibrium will change </a:t>
            </a:r>
            <a:r>
              <a:rPr lang="en-AU" dirty="0" smtClean="0"/>
              <a:t>if either </a:t>
            </a:r>
            <a:r>
              <a:rPr lang="en-AU" dirty="0" smtClean="0">
                <a:solidFill>
                  <a:srgbClr val="00B0F0"/>
                </a:solidFill>
              </a:rPr>
              <a:t>MD</a:t>
            </a:r>
            <a:r>
              <a:rPr lang="en-AU" dirty="0" smtClean="0"/>
              <a:t> or </a:t>
            </a:r>
            <a:r>
              <a:rPr lang="en-AU" dirty="0" smtClean="0">
                <a:solidFill>
                  <a:srgbClr val="00B0F0"/>
                </a:solidFill>
              </a:rPr>
              <a:t>MS changes</a:t>
            </a:r>
            <a:r>
              <a:rPr lang="en-AU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AU" dirty="0" smtClean="0"/>
              <a:t>Change in MD</a:t>
            </a:r>
          </a:p>
          <a:p>
            <a:pPr lvl="1"/>
            <a:r>
              <a:rPr lang="en-AU" dirty="0"/>
              <a:t>O</a:t>
            </a:r>
            <a:r>
              <a:rPr lang="en-AU" dirty="0" smtClean="0"/>
              <a:t>nly </a:t>
            </a:r>
            <a:r>
              <a:rPr lang="en-AU" dirty="0" smtClean="0">
                <a:solidFill>
                  <a:srgbClr val="00B050"/>
                </a:solidFill>
              </a:rPr>
              <a:t>affects the interest rate </a:t>
            </a:r>
            <a:r>
              <a:rPr lang="en-AU" dirty="0" smtClean="0"/>
              <a:t>but not the quantity of money because of the vertical MS.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AU" dirty="0" smtClean="0"/>
              <a:t>Change in the MS</a:t>
            </a:r>
          </a:p>
          <a:p>
            <a:pPr lvl="1"/>
            <a:r>
              <a:rPr lang="en-AU" dirty="0" smtClean="0">
                <a:solidFill>
                  <a:srgbClr val="7030A0"/>
                </a:solidFill>
              </a:rPr>
              <a:t>Affects both the quantity of money</a:t>
            </a:r>
            <a:r>
              <a:rPr lang="en-AU" dirty="0" smtClean="0">
                <a:solidFill>
                  <a:srgbClr val="00B050"/>
                </a:solidFill>
              </a:rPr>
              <a:t> </a:t>
            </a:r>
            <a:r>
              <a:rPr lang="en-AU" dirty="0" smtClean="0"/>
              <a:t>and the </a:t>
            </a:r>
            <a:r>
              <a:rPr lang="en-AU" dirty="0" smtClean="0">
                <a:solidFill>
                  <a:srgbClr val="7030A0"/>
                </a:solidFill>
              </a:rPr>
              <a:t>nominal interest rate</a:t>
            </a:r>
            <a:r>
              <a:rPr lang="en-AU" dirty="0" smtClean="0"/>
              <a:t>.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928" y="828417"/>
            <a:ext cx="2393716" cy="20087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4951" y="847111"/>
            <a:ext cx="2396023" cy="19714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633" y="3612919"/>
            <a:ext cx="2984306" cy="20694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4950" y="3612919"/>
            <a:ext cx="2836985" cy="20932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89994" y="2837214"/>
            <a:ext cx="2238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↓ </a:t>
            </a:r>
            <a:r>
              <a:rPr lang="en-AU" sz="1400" dirty="0" smtClean="0"/>
              <a:t>MD→↓nominal interest</a:t>
            </a:r>
            <a:endParaRPr lang="en-AU" sz="1400" baseline="-25000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9994" y="1621275"/>
            <a:ext cx="257211" cy="3048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7839" y="2037174"/>
            <a:ext cx="238158" cy="2953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9542" y="1621275"/>
            <a:ext cx="238158" cy="2953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4282" y="1979706"/>
            <a:ext cx="285790" cy="32389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264344" y="2837214"/>
            <a:ext cx="22542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/>
              <a:t>↑</a:t>
            </a:r>
            <a:r>
              <a:rPr lang="en-AU" sz="1400" dirty="0" smtClean="0"/>
              <a:t>MD →↑ nominal interest</a:t>
            </a:r>
            <a:endParaRPr lang="en-AU" sz="1400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9546413" y="5741070"/>
            <a:ext cx="2230162" cy="666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/>
              <a:t>↑</a:t>
            </a:r>
            <a:r>
              <a:rPr lang="en-AU" sz="1400" dirty="0" smtClean="0"/>
              <a:t> MS→↓</a:t>
            </a:r>
            <a:r>
              <a:rPr lang="en-AU" sz="1400" dirty="0"/>
              <a:t>nominal </a:t>
            </a:r>
            <a:r>
              <a:rPr lang="en-AU" sz="1400" dirty="0" smtClean="0"/>
              <a:t>interest, </a:t>
            </a:r>
          </a:p>
          <a:p>
            <a:r>
              <a:rPr lang="en-AU" sz="1400" dirty="0"/>
              <a:t>↑ </a:t>
            </a:r>
            <a:r>
              <a:rPr lang="en-AU" sz="1400" dirty="0" smtClean="0"/>
              <a:t>Quantity of Money</a:t>
            </a:r>
            <a:endParaRPr lang="en-AU" sz="1400" baseline="-25000" dirty="0"/>
          </a:p>
          <a:p>
            <a:endParaRPr lang="en-AU" sz="1400" baseline="-25000" dirty="0"/>
          </a:p>
        </p:txBody>
      </p:sp>
      <p:sp>
        <p:nvSpPr>
          <p:cNvPr id="20" name="Rectangle 19"/>
          <p:cNvSpPr/>
          <p:nvPr/>
        </p:nvSpPr>
        <p:spPr>
          <a:xfrm>
            <a:off x="6554470" y="5741069"/>
            <a:ext cx="2779812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/>
              <a:t>↓ </a:t>
            </a:r>
            <a:r>
              <a:rPr lang="en-AU" sz="1400" dirty="0" smtClean="0"/>
              <a:t>MS→ </a:t>
            </a:r>
            <a:r>
              <a:rPr lang="en-AU" sz="1400" dirty="0"/>
              <a:t>↑ </a:t>
            </a:r>
            <a:r>
              <a:rPr lang="en-AU" sz="1400" dirty="0" smtClean="0"/>
              <a:t>nominal interest, </a:t>
            </a:r>
          </a:p>
          <a:p>
            <a:r>
              <a:rPr lang="en-AU" sz="1400" dirty="0" smtClean="0"/>
              <a:t>↓Quantity of Money</a:t>
            </a:r>
            <a:endParaRPr lang="en-AU" sz="1400" baseline="-25000" dirty="0"/>
          </a:p>
          <a:p>
            <a:endParaRPr lang="en-AU" sz="1400" baseline="-250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218485" y="3920695"/>
            <a:ext cx="271072" cy="1581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6310" y="659115"/>
            <a:ext cx="2514951" cy="221963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33082" y="684624"/>
            <a:ext cx="2505425" cy="21338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97934" y="3418394"/>
            <a:ext cx="3258005" cy="226726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75213" y="3707763"/>
            <a:ext cx="4879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The </a:t>
            </a:r>
            <a:r>
              <a:rPr lang="en-AU" dirty="0" smtClean="0">
                <a:solidFill>
                  <a:srgbClr val="FF0000"/>
                </a:solidFill>
              </a:rPr>
              <a:t>change in nominal interest </a:t>
            </a:r>
            <a:r>
              <a:rPr lang="en-AU" dirty="0" smtClean="0"/>
              <a:t>rate has significant consequences for the rest of the economy! </a:t>
            </a:r>
          </a:p>
          <a:p>
            <a:r>
              <a:rPr lang="en-AU" dirty="0" smtClean="0"/>
              <a:t>Hint: We briefly looked at </a:t>
            </a:r>
            <a:r>
              <a:rPr lang="en-AU" dirty="0" smtClean="0">
                <a:solidFill>
                  <a:srgbClr val="FF0000"/>
                </a:solidFill>
              </a:rPr>
              <a:t>monetary policy </a:t>
            </a:r>
            <a:r>
              <a:rPr lang="en-AU" dirty="0" smtClean="0"/>
              <a:t>in previous classes. We will see how this </a:t>
            </a:r>
            <a:endParaRPr lang="en-AU" dirty="0"/>
          </a:p>
        </p:txBody>
      </p:sp>
      <p:sp>
        <p:nvSpPr>
          <p:cNvPr id="27" name="TextBox 26"/>
          <p:cNvSpPr txBox="1"/>
          <p:nvPr/>
        </p:nvSpPr>
        <p:spPr>
          <a:xfrm>
            <a:off x="468590" y="4908092"/>
            <a:ext cx="5107803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Changes in MD or MS will change the equilibrium.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There will be: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change in Nominal </a:t>
            </a:r>
            <a:r>
              <a:rPr lang="en-AU" dirty="0">
                <a:solidFill>
                  <a:srgbClr val="FF0000"/>
                </a:solidFill>
              </a:rPr>
              <a:t>interest </a:t>
            </a:r>
            <a:endParaRPr lang="en-AU" dirty="0" smtClean="0">
              <a:solidFill>
                <a:srgbClr val="FF0000"/>
              </a:solidFill>
            </a:endParaRPr>
          </a:p>
          <a:p>
            <a:r>
              <a:rPr lang="en-AU" dirty="0" smtClean="0">
                <a:solidFill>
                  <a:srgbClr val="FF0000"/>
                </a:solidFill>
              </a:rPr>
              <a:t>and/or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change in Quantity </a:t>
            </a:r>
            <a:r>
              <a:rPr lang="en-AU" dirty="0">
                <a:solidFill>
                  <a:srgbClr val="FF0000"/>
                </a:solidFill>
              </a:rPr>
              <a:t>of Money held</a:t>
            </a:r>
          </a:p>
        </p:txBody>
      </p:sp>
    </p:spTree>
    <p:extLst>
      <p:ext uri="{BB962C8B-B14F-4D97-AF65-F5344CB8AC3E}">
        <p14:creationId xmlns:p14="http://schemas.microsoft.com/office/powerpoint/2010/main" val="236908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What happens in the money market if there is an increase in money supply, MS? Nominal Interest Rate? Quantity of money held?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Nominal Interest Rate will fall.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Quantity of money held will increase.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986" y="2954678"/>
            <a:ext cx="4662414" cy="34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8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35 If </a:t>
            </a:r>
            <a:r>
              <a:rPr lang="en-GB" dirty="0"/>
              <a:t>the public decides to increase its holdings of currency, which of the following is most likely to increase?</a:t>
            </a:r>
            <a:endParaRPr lang="en-AU" dirty="0"/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bank deposits</a:t>
            </a:r>
            <a:endParaRPr lang="en-AU" dirty="0"/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investment spending</a:t>
            </a:r>
            <a:endParaRPr lang="en-AU" dirty="0"/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price level</a:t>
            </a:r>
            <a:endParaRPr lang="en-AU" dirty="0"/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the interest rate</a:t>
            </a:r>
            <a:endParaRPr lang="en-AU" dirty="0"/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the unemployment rate</a:t>
            </a:r>
            <a:endParaRPr lang="en-AU" dirty="0"/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5574324" y="2743199"/>
            <a:ext cx="3982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Answer: D</a:t>
            </a:r>
          </a:p>
          <a:p>
            <a:endParaRPr lang="en-AU" dirty="0">
              <a:solidFill>
                <a:srgbClr val="FF0000"/>
              </a:solidFill>
            </a:endParaRPr>
          </a:p>
          <a:p>
            <a:r>
              <a:rPr lang="en-AU" dirty="0" smtClean="0">
                <a:solidFill>
                  <a:srgbClr val="FF0000"/>
                </a:solidFill>
              </a:rPr>
              <a:t>This the result of increasing the MD.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775497"/>
            <a:ext cx="2505425" cy="2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36 Which </a:t>
            </a:r>
            <a:r>
              <a:rPr lang="en-GB" dirty="0"/>
              <a:t>of the following will most likely occur in an economy if the quantity of money demanded is greater than the quantity of money supplied?</a:t>
            </a:r>
            <a:endParaRPr lang="en-AU" dirty="0"/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The money demand curve will shift to the left</a:t>
            </a:r>
            <a:endParaRPr lang="en-AU" dirty="0"/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The money demand curve will shift to the right</a:t>
            </a:r>
            <a:endParaRPr lang="en-AU" dirty="0"/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Interest rates will increase</a:t>
            </a:r>
            <a:endParaRPr lang="en-AU" dirty="0"/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Interest rates will decrease</a:t>
            </a:r>
            <a:endParaRPr lang="en-AU" dirty="0"/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Excess reserves will decrease</a:t>
            </a:r>
            <a:endParaRPr lang="en-AU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660" y="2963007"/>
            <a:ext cx="4663857" cy="299673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8871438" y="4607169"/>
            <a:ext cx="1688124" cy="8793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871438" y="4196862"/>
            <a:ext cx="1148150" cy="5861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37711" y="4422503"/>
            <a:ext cx="128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IR</a:t>
            </a:r>
            <a:r>
              <a:rPr lang="en-AU" baseline="-25000" dirty="0" err="1" smtClean="0"/>
              <a:t>disequilibrium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7687660" y="3918234"/>
            <a:ext cx="128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IR</a:t>
            </a:r>
            <a:r>
              <a:rPr lang="en-AU" baseline="-25000" dirty="0" err="1" smtClean="0"/>
              <a:t>equilibrium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10492406" y="6089499"/>
            <a:ext cx="128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</a:t>
            </a:r>
            <a:r>
              <a:rPr lang="en-AU" baseline="-25000" dirty="0" smtClean="0"/>
              <a:t>MD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9639426" y="5493682"/>
            <a:ext cx="128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</a:t>
            </a:r>
            <a:r>
              <a:rPr lang="en-AU" baseline="-25000" dirty="0" smtClean="0"/>
              <a:t>MS</a:t>
            </a:r>
            <a:endParaRPr lang="en-AU" dirty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0559562" y="4629804"/>
            <a:ext cx="5684" cy="1514605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Up Arrow 16"/>
          <p:cNvSpPr/>
          <p:nvPr/>
        </p:nvSpPr>
        <p:spPr>
          <a:xfrm>
            <a:off x="8204625" y="4325301"/>
            <a:ext cx="148067" cy="2680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Up Arrow 17"/>
          <p:cNvSpPr/>
          <p:nvPr/>
        </p:nvSpPr>
        <p:spPr>
          <a:xfrm rot="16200000">
            <a:off x="10200062" y="5598677"/>
            <a:ext cx="148310" cy="2907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TextBox 18"/>
          <p:cNvSpPr txBox="1"/>
          <p:nvPr/>
        </p:nvSpPr>
        <p:spPr>
          <a:xfrm>
            <a:off x="2054943" y="5111229"/>
            <a:ext cx="6866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Answer: C 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If the quantity of money demanded is greater than the quantity of money supplied then this means the IR is below the equilibrium rate. 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The market will naturally adjust to equilibrium when (banks, bond markets etc.) increase the interest rate.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21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7" grpId="0" animBg="1"/>
      <p:bldP spid="18" grpId="0" animBg="1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37 According </a:t>
            </a:r>
            <a:r>
              <a:rPr lang="en-GB" dirty="0"/>
              <a:t>to graph above, what is the likely result if there is an increase in the money supply?</a:t>
            </a:r>
            <a:endParaRPr lang="en-AU" dirty="0"/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the nominal interest rate will decrease</a:t>
            </a:r>
            <a:endParaRPr lang="en-AU" dirty="0"/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the nominal interest rate will increase</a:t>
            </a:r>
            <a:endParaRPr lang="en-AU" dirty="0"/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money demand will increase</a:t>
            </a:r>
            <a:endParaRPr lang="en-AU" dirty="0"/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the quantity of money demanded will decrease</a:t>
            </a:r>
            <a:endParaRPr lang="en-AU" dirty="0"/>
          </a:p>
          <a:p>
            <a:pPr marL="914400" lvl="1" indent="-457200">
              <a:buFont typeface="+mj-lt"/>
              <a:buAutoNum type="alphaUcPeriod"/>
            </a:pPr>
            <a:r>
              <a:rPr lang="en-GB" dirty="0"/>
              <a:t>the equilibrium quantity of money will decrease</a:t>
            </a:r>
            <a:endParaRPr lang="en-AU" dirty="0"/>
          </a:p>
          <a:p>
            <a:endParaRPr lang="en-AU" dirty="0"/>
          </a:p>
        </p:txBody>
      </p:sp>
      <p:pic>
        <p:nvPicPr>
          <p:cNvPr id="4" name="image29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907899" y="2508568"/>
            <a:ext cx="3761740" cy="3668395"/>
          </a:xfrm>
          <a:prstGeom prst="rect">
            <a:avLst/>
          </a:prstGeom>
          <a:ln/>
        </p:spPr>
      </p:pic>
      <p:sp>
        <p:nvSpPr>
          <p:cNvPr id="5" name="TextBox 4"/>
          <p:cNvSpPr txBox="1"/>
          <p:nvPr/>
        </p:nvSpPr>
        <p:spPr>
          <a:xfrm>
            <a:off x="3077308" y="4906108"/>
            <a:ext cx="20491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Answer: A</a:t>
            </a:r>
          </a:p>
          <a:p>
            <a:endParaRPr lang="en-AU" dirty="0">
              <a:solidFill>
                <a:srgbClr val="FF0000"/>
              </a:solidFill>
            </a:endParaRPr>
          </a:p>
          <a:p>
            <a:r>
              <a:rPr lang="en-AU" dirty="0" smtClean="0">
                <a:solidFill>
                  <a:srgbClr val="FF0000"/>
                </a:solidFill>
              </a:rPr>
              <a:t>The equilibrium nominal interest rate will be lower.</a:t>
            </a:r>
          </a:p>
          <a:p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411" y="4774222"/>
            <a:ext cx="2675979" cy="197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88941"/>
            <a:ext cx="9554908" cy="2057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53" y="2581871"/>
            <a:ext cx="9602540" cy="28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1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07" y="148939"/>
            <a:ext cx="8017470" cy="33366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71" y="3485598"/>
            <a:ext cx="957396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5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499" y="442276"/>
            <a:ext cx="4086301" cy="3219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93" y="4001294"/>
            <a:ext cx="9640645" cy="25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9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Money Market and Monetary Policy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5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178858"/>
            <a:ext cx="5203092" cy="600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Monetary Policy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778933"/>
            <a:ext cx="6180668" cy="44958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solidFill>
                  <a:srgbClr val="00B0F0"/>
                </a:solidFill>
              </a:rPr>
              <a:t>Monetary policy </a:t>
            </a:r>
            <a:r>
              <a:rPr lang="en-US" sz="2000" dirty="0" smtClean="0"/>
              <a:t>is the other main tool that the government can use to manage the economy. (What was the other one? </a:t>
            </a:r>
            <a:r>
              <a:rPr lang="en-US" sz="2000" dirty="0" smtClean="0">
                <a:solidFill>
                  <a:srgbClr val="00B0F0"/>
                </a:solidFill>
              </a:rPr>
              <a:t>Fiscal Policy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9C5BCD"/>
                </a:solidFill>
              </a:rPr>
              <a:t>Monetary Policy - Changing Interest Rates</a:t>
            </a:r>
          </a:p>
          <a:p>
            <a:r>
              <a:rPr lang="en-US" sz="2000" dirty="0" smtClean="0"/>
              <a:t>We have now seen that MP is the </a:t>
            </a:r>
            <a:r>
              <a:rPr lang="en-US" sz="2000" dirty="0" smtClean="0">
                <a:solidFill>
                  <a:srgbClr val="00B0F0"/>
                </a:solidFill>
              </a:rPr>
              <a:t>changing of the interest rate</a:t>
            </a:r>
            <a:r>
              <a:rPr lang="en-US" sz="2000" dirty="0" smtClean="0"/>
              <a:t> by </a:t>
            </a:r>
            <a:r>
              <a:rPr lang="en-US" sz="2000" dirty="0" smtClean="0">
                <a:solidFill>
                  <a:srgbClr val="00B0F0"/>
                </a:solidFill>
              </a:rPr>
              <a:t>changing the money supply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Changing the interest rate has the following consequence on the economy.</a:t>
            </a:r>
          </a:p>
          <a:p>
            <a:pPr lvl="1"/>
            <a:r>
              <a:rPr lang="en-US" sz="1800" dirty="0" smtClean="0"/>
              <a:t>Investment (I) changes because the cost of borrowing is lower</a:t>
            </a:r>
          </a:p>
          <a:p>
            <a:pPr lvl="1"/>
            <a:r>
              <a:rPr lang="en-US" sz="1800" dirty="0" smtClean="0"/>
              <a:t>Consumption (C) changes for interest sensitive products such as houses, cars, college tuition etc.</a:t>
            </a:r>
          </a:p>
          <a:p>
            <a:pPr lvl="1"/>
            <a:r>
              <a:rPr lang="en-US" sz="1800" dirty="0" smtClean="0"/>
              <a:t>This leads to an </a:t>
            </a:r>
            <a:r>
              <a:rPr lang="en-US" sz="1800" dirty="0" smtClean="0">
                <a:solidFill>
                  <a:srgbClr val="00B0F0"/>
                </a:solidFill>
              </a:rPr>
              <a:t>increase or decrease in AD </a:t>
            </a:r>
            <a:r>
              <a:rPr lang="en-US" sz="1800" dirty="0" smtClean="0"/>
              <a:t>which can help fight a slowing economy which is in a negative output gap.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116" y="191656"/>
            <a:ext cx="3584193" cy="30011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120" y="3619166"/>
            <a:ext cx="3823813" cy="2979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25945" y="3215181"/>
            <a:ext cx="1844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The effect on the AD is the same as fiscal policy.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48241" y="1870488"/>
            <a:ext cx="1911771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↑ </a:t>
            </a:r>
            <a:r>
              <a:rPr lang="en-AU" dirty="0"/>
              <a:t>money</a:t>
            </a:r>
            <a:r>
              <a:rPr lang="en-AU" b="1" dirty="0">
                <a:solidFill>
                  <a:srgbClr val="FF0000"/>
                </a:solidFill>
              </a:rPr>
              <a:t> </a:t>
            </a:r>
            <a:r>
              <a:rPr lang="en-AU" dirty="0"/>
              <a:t>supply</a:t>
            </a:r>
            <a:r>
              <a:rPr lang="en-AU" b="1" dirty="0">
                <a:solidFill>
                  <a:srgbClr val="FF0000"/>
                </a:solidFill>
              </a:rPr>
              <a:t> </a:t>
            </a:r>
            <a:r>
              <a:rPr lang="en-AU" b="1" dirty="0" smtClean="0"/>
              <a:t>→</a:t>
            </a:r>
            <a:r>
              <a:rPr lang="en-AU" b="1" dirty="0" smtClean="0">
                <a:solidFill>
                  <a:srgbClr val="FF0000"/>
                </a:solidFill>
              </a:rPr>
              <a:t>↓</a:t>
            </a:r>
            <a:r>
              <a:rPr lang="en-US" dirty="0" smtClean="0"/>
              <a:t> interest rate </a:t>
            </a:r>
            <a:r>
              <a:rPr lang="en-AU" b="1" dirty="0"/>
              <a:t>→</a:t>
            </a:r>
            <a:r>
              <a:rPr lang="en-US" dirty="0" smtClean="0"/>
              <a:t> </a:t>
            </a:r>
            <a:r>
              <a:rPr lang="en-AU" b="1" dirty="0">
                <a:solidFill>
                  <a:srgbClr val="FF0000"/>
                </a:solidFill>
              </a:rPr>
              <a:t>↑</a:t>
            </a:r>
            <a:r>
              <a:rPr lang="en-US" dirty="0" smtClean="0"/>
              <a:t> AD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048241" y="5397843"/>
            <a:ext cx="1911772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↓</a:t>
            </a:r>
            <a:r>
              <a:rPr lang="en-AU" b="1" dirty="0" smtClean="0">
                <a:solidFill>
                  <a:srgbClr val="FF0000"/>
                </a:solidFill>
              </a:rPr>
              <a:t> </a:t>
            </a:r>
            <a:r>
              <a:rPr lang="en-AU" dirty="0"/>
              <a:t>money</a:t>
            </a:r>
            <a:r>
              <a:rPr lang="en-AU" b="1" dirty="0">
                <a:solidFill>
                  <a:srgbClr val="FF0000"/>
                </a:solidFill>
              </a:rPr>
              <a:t> </a:t>
            </a:r>
            <a:r>
              <a:rPr lang="en-AU" dirty="0"/>
              <a:t>supply</a:t>
            </a:r>
            <a:r>
              <a:rPr lang="en-AU" b="1" dirty="0">
                <a:solidFill>
                  <a:srgbClr val="FF0000"/>
                </a:solidFill>
              </a:rPr>
              <a:t> </a:t>
            </a:r>
            <a:r>
              <a:rPr lang="en-AU" b="1" dirty="0" smtClean="0"/>
              <a:t>→</a:t>
            </a:r>
            <a:r>
              <a:rPr lang="en-AU" b="1" dirty="0">
                <a:solidFill>
                  <a:srgbClr val="FF0000"/>
                </a:solidFill>
              </a:rPr>
              <a:t> ↑</a:t>
            </a:r>
            <a:r>
              <a:rPr lang="en-US" dirty="0" smtClean="0"/>
              <a:t> </a:t>
            </a:r>
            <a:r>
              <a:rPr lang="en-US" dirty="0"/>
              <a:t>interest rate </a:t>
            </a:r>
            <a:r>
              <a:rPr lang="en-AU" b="1" dirty="0"/>
              <a:t>→</a:t>
            </a:r>
            <a:r>
              <a:rPr lang="en-US" dirty="0"/>
              <a:t> </a:t>
            </a:r>
            <a:r>
              <a:rPr lang="en-AU" b="1" dirty="0">
                <a:solidFill>
                  <a:srgbClr val="FF0000"/>
                </a:solidFill>
              </a:rPr>
              <a:t>↓</a:t>
            </a:r>
            <a:r>
              <a:rPr lang="en-US" dirty="0" smtClean="0"/>
              <a:t> </a:t>
            </a:r>
            <a:r>
              <a:rPr lang="en-US" dirty="0"/>
              <a:t>AD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881" y="4827690"/>
            <a:ext cx="1821586" cy="20303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7800" y="5274733"/>
            <a:ext cx="4135121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AU" sz="1600" b="1" dirty="0" smtClean="0">
                <a:solidFill>
                  <a:srgbClr val="FF0000"/>
                </a:solidFill>
              </a:rPr>
              <a:t>Monetary Policy – ↑↓ money supply to ↓</a:t>
            </a:r>
            <a:r>
              <a:rPr lang="en-AU" sz="1600" b="1" dirty="0">
                <a:solidFill>
                  <a:srgbClr val="FF0000"/>
                </a:solidFill>
              </a:rPr>
              <a:t>↑</a:t>
            </a:r>
            <a:r>
              <a:rPr lang="en-AU" sz="1600" b="1" dirty="0" smtClean="0">
                <a:solidFill>
                  <a:srgbClr val="FF0000"/>
                </a:solidFill>
              </a:rPr>
              <a:t> the interest rate.</a:t>
            </a:r>
          </a:p>
          <a:p>
            <a:r>
              <a:rPr lang="en-AU" sz="1600" dirty="0" smtClean="0">
                <a:solidFill>
                  <a:srgbClr val="FF0000"/>
                </a:solidFill>
              </a:rPr>
              <a:t>Expansionary – ↑ AD (correct –</a:t>
            </a:r>
            <a:r>
              <a:rPr lang="en-AU" sz="1600" dirty="0" err="1" smtClean="0">
                <a:solidFill>
                  <a:srgbClr val="FF0000"/>
                </a:solidFill>
              </a:rPr>
              <a:t>ve</a:t>
            </a:r>
            <a:r>
              <a:rPr lang="en-AU" sz="1600" dirty="0" smtClean="0">
                <a:solidFill>
                  <a:srgbClr val="FF0000"/>
                </a:solidFill>
              </a:rPr>
              <a:t> output gap)</a:t>
            </a:r>
          </a:p>
          <a:p>
            <a:r>
              <a:rPr lang="en-AU" sz="1600" dirty="0" smtClean="0">
                <a:solidFill>
                  <a:srgbClr val="FF0000"/>
                </a:solidFill>
              </a:rPr>
              <a:t>Contractionary – ↓ AD (correct +</a:t>
            </a:r>
            <a:r>
              <a:rPr lang="en-AU" sz="1600" dirty="0" err="1" smtClean="0">
                <a:solidFill>
                  <a:srgbClr val="FF0000"/>
                </a:solidFill>
              </a:rPr>
              <a:t>ve</a:t>
            </a:r>
            <a:r>
              <a:rPr lang="en-AU" sz="1600" dirty="0" smtClean="0">
                <a:solidFill>
                  <a:srgbClr val="FF0000"/>
                </a:solidFill>
              </a:rPr>
              <a:t> output gap)</a:t>
            </a:r>
            <a:endParaRPr lang="en-AU" sz="16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7800" y="1592826"/>
            <a:ext cx="5810045" cy="473041"/>
          </a:xfrm>
          <a:prstGeom prst="rect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10571822" y="4420655"/>
            <a:ext cx="1352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Fighting Inflation / Correcting +</a:t>
            </a:r>
            <a:r>
              <a:rPr lang="en-AU" sz="1400" dirty="0" err="1" smtClean="0"/>
              <a:t>ve</a:t>
            </a:r>
            <a:r>
              <a:rPr lang="en-AU" sz="1400" dirty="0" smtClean="0"/>
              <a:t> output Gap</a:t>
            </a:r>
            <a:endParaRPr lang="en-AU" sz="1400" dirty="0"/>
          </a:p>
        </p:txBody>
      </p:sp>
      <p:sp>
        <p:nvSpPr>
          <p:cNvPr id="13" name="Rectangle 12"/>
          <p:cNvSpPr/>
          <p:nvPr/>
        </p:nvSpPr>
        <p:spPr>
          <a:xfrm>
            <a:off x="9879716" y="735388"/>
            <a:ext cx="23122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Fighting </a:t>
            </a:r>
            <a:r>
              <a:rPr lang="en-AU" dirty="0" smtClean="0"/>
              <a:t>Recession </a:t>
            </a:r>
            <a:r>
              <a:rPr lang="en-AU" dirty="0"/>
              <a:t>/ Correcting </a:t>
            </a:r>
            <a:r>
              <a:rPr lang="en-AU" dirty="0" smtClean="0"/>
              <a:t>-</a:t>
            </a:r>
            <a:r>
              <a:rPr lang="en-AU" dirty="0" err="1" smtClean="0"/>
              <a:t>ve</a:t>
            </a:r>
            <a:r>
              <a:rPr lang="en-AU" dirty="0" smtClean="0"/>
              <a:t> </a:t>
            </a:r>
            <a:r>
              <a:rPr lang="en-AU" dirty="0"/>
              <a:t>output Gap</a:t>
            </a:r>
          </a:p>
        </p:txBody>
      </p:sp>
    </p:spTree>
    <p:extLst>
      <p:ext uri="{BB962C8B-B14F-4D97-AF65-F5344CB8AC3E}">
        <p14:creationId xmlns:p14="http://schemas.microsoft.com/office/powerpoint/2010/main" val="89435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Money Market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We </a:t>
            </a:r>
            <a:r>
              <a:rPr lang="en-AU" dirty="0"/>
              <a:t>can </a:t>
            </a:r>
            <a:r>
              <a:rPr lang="en-AU" dirty="0" smtClean="0"/>
              <a:t>also call this model the </a:t>
            </a:r>
            <a:r>
              <a:rPr lang="en-AU" dirty="0"/>
              <a:t>Liquidity Preference </a:t>
            </a:r>
            <a:r>
              <a:rPr lang="en-AU" dirty="0" smtClean="0"/>
              <a:t>Model because it shows how people choose between having liquid money and earning interest.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747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can the government do to interest rates to increase AD?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Lower interest rates which will increase consumption and investment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Is this expansionary of contractionary monetary policy?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Expansionary monetary policy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How can the government perform contractionary monetary policy?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Increasing the interest rates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63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552"/>
          </a:xfrm>
        </p:spPr>
        <p:txBody>
          <a:bodyPr/>
          <a:lstStyle/>
          <a:p>
            <a:r>
              <a:rPr lang="en-US" dirty="0" smtClean="0"/>
              <a:t>Central Bank Change of Money Supply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0481" y="1595094"/>
            <a:ext cx="6046565" cy="5101789"/>
          </a:xfrm>
          <a:prstGeom prst="rect">
            <a:avLst/>
          </a:prstGeom>
        </p:spPr>
      </p:pic>
      <p:pic>
        <p:nvPicPr>
          <p:cNvPr id="4" name="Picture 2" descr="What Is the Federal Reserve? Functions, Structure, and Impa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54" y="3020253"/>
            <a:ext cx="3796914" cy="189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37441" y="1828800"/>
            <a:ext cx="2875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Hmmm… we need to increase the money supply… </a:t>
            </a:r>
            <a:endParaRPr lang="en-US" dirty="0"/>
          </a:p>
        </p:txBody>
      </p:sp>
      <p:sp>
        <p:nvSpPr>
          <p:cNvPr id="13" name="Cloud Callout 12"/>
          <p:cNvSpPr/>
          <p:nvPr/>
        </p:nvSpPr>
        <p:spPr>
          <a:xfrm>
            <a:off x="1527486" y="1595094"/>
            <a:ext cx="3894993" cy="1195754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002823" y="3587262"/>
            <a:ext cx="1652954" cy="111662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636369" y="365126"/>
            <a:ext cx="2294793" cy="11695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As we covered previously, the central bank (Federal Reserve in the US) can increase and decrease MS. 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77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6" y="0"/>
            <a:ext cx="10515600" cy="869133"/>
          </a:xfrm>
        </p:spPr>
        <p:txBody>
          <a:bodyPr>
            <a:normAutofit/>
          </a:bodyPr>
          <a:lstStyle/>
          <a:p>
            <a:r>
              <a:rPr lang="en-AU" sz="3200" b="1" dirty="0" smtClean="0"/>
              <a:t>How the Money Market is Connected to Monetary Policy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8063" y="1825624"/>
            <a:ext cx="5467607" cy="47275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600" b="1" dirty="0" smtClean="0"/>
              <a:t>The Central Bank Increases </a:t>
            </a:r>
            <a:r>
              <a:rPr lang="en-AU" sz="1600" b="1" dirty="0"/>
              <a:t>MS</a:t>
            </a:r>
          </a:p>
          <a:p>
            <a:r>
              <a:rPr lang="en-AU" sz="1400" dirty="0" smtClean="0"/>
              <a:t>↑</a:t>
            </a:r>
            <a:r>
              <a:rPr lang="en-AU" sz="1400" dirty="0"/>
              <a:t>MS</a:t>
            </a:r>
            <a:r>
              <a:rPr lang="en-AU" sz="1400" dirty="0" smtClean="0"/>
              <a:t>→</a:t>
            </a:r>
            <a:r>
              <a:rPr lang="en-AU" sz="1400" dirty="0"/>
              <a:t> </a:t>
            </a:r>
            <a:r>
              <a:rPr lang="en-AU" sz="1400" dirty="0" smtClean="0">
                <a:solidFill>
                  <a:srgbClr val="00B0F0"/>
                </a:solidFill>
              </a:rPr>
              <a:t>↓Nominal </a:t>
            </a:r>
            <a:r>
              <a:rPr lang="en-AU" sz="1400" dirty="0">
                <a:solidFill>
                  <a:srgbClr val="00B0F0"/>
                </a:solidFill>
              </a:rPr>
              <a:t>Interest </a:t>
            </a:r>
            <a:r>
              <a:rPr lang="en-AU" sz="1400" dirty="0" smtClean="0">
                <a:solidFill>
                  <a:srgbClr val="00B0F0"/>
                </a:solidFill>
              </a:rPr>
              <a:t>Rates</a:t>
            </a:r>
            <a:r>
              <a:rPr lang="en-AU" sz="1400" dirty="0">
                <a:solidFill>
                  <a:srgbClr val="00B0F0"/>
                </a:solidFill>
              </a:rPr>
              <a:t> </a:t>
            </a:r>
            <a:endParaRPr lang="en-AU" sz="1400" dirty="0" smtClean="0">
              <a:solidFill>
                <a:srgbClr val="00B0F0"/>
              </a:solidFill>
            </a:endParaRPr>
          </a:p>
          <a:p>
            <a:r>
              <a:rPr lang="en-AU" sz="1400" dirty="0" smtClean="0"/>
              <a:t>→ ↓</a:t>
            </a:r>
            <a:r>
              <a:rPr lang="en-AU" sz="1400" dirty="0"/>
              <a:t>Cost of </a:t>
            </a:r>
            <a:r>
              <a:rPr lang="en-AU" sz="1400" dirty="0" smtClean="0"/>
              <a:t>Borrowing</a:t>
            </a:r>
          </a:p>
          <a:p>
            <a:r>
              <a:rPr lang="en-AU" sz="1400" dirty="0" smtClean="0"/>
              <a:t>→ ↑Consumption↑ Investment</a:t>
            </a:r>
          </a:p>
          <a:p>
            <a:r>
              <a:rPr lang="en-AU" sz="1400" dirty="0" smtClean="0"/>
              <a:t>→</a:t>
            </a:r>
            <a:r>
              <a:rPr lang="en-AU" sz="1400" dirty="0"/>
              <a:t> </a:t>
            </a:r>
            <a:r>
              <a:rPr lang="en-AU" sz="1400" dirty="0">
                <a:solidFill>
                  <a:srgbClr val="00B0F0"/>
                </a:solidFill>
              </a:rPr>
              <a:t>↑ </a:t>
            </a:r>
            <a:r>
              <a:rPr lang="en-AU" sz="1400" dirty="0" smtClean="0">
                <a:solidFill>
                  <a:srgbClr val="00B0F0"/>
                </a:solidFill>
              </a:rPr>
              <a:t>Aggregate Demand </a:t>
            </a:r>
            <a:endParaRPr lang="en-AU" sz="1400" dirty="0">
              <a:solidFill>
                <a:srgbClr val="00B0F0"/>
              </a:solidFill>
            </a:endParaRPr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98019" cy="472757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b="1" dirty="0" smtClean="0"/>
              <a:t>The Central Bank Decreases </a:t>
            </a:r>
            <a:r>
              <a:rPr lang="en-AU" sz="2000" b="1" dirty="0"/>
              <a:t>MS</a:t>
            </a:r>
          </a:p>
          <a:p>
            <a:r>
              <a:rPr lang="en-AU" sz="1800" dirty="0" smtClean="0"/>
              <a:t>↓MS→</a:t>
            </a:r>
            <a:r>
              <a:rPr lang="en-AU" sz="1800" dirty="0" smtClean="0">
                <a:solidFill>
                  <a:srgbClr val="00B050"/>
                </a:solidFill>
              </a:rPr>
              <a:t>↑Nominal Interest Rates</a:t>
            </a:r>
          </a:p>
          <a:p>
            <a:r>
              <a:rPr lang="en-AU" sz="1800" dirty="0" smtClean="0"/>
              <a:t>→↑Cost </a:t>
            </a:r>
            <a:r>
              <a:rPr lang="en-AU" sz="1800" dirty="0"/>
              <a:t>of </a:t>
            </a:r>
            <a:r>
              <a:rPr lang="en-AU" sz="1800" dirty="0" smtClean="0"/>
              <a:t>Borrowing</a:t>
            </a:r>
          </a:p>
          <a:p>
            <a:r>
              <a:rPr lang="en-AU" sz="1800" dirty="0" smtClean="0"/>
              <a:t>→↓</a:t>
            </a:r>
            <a:r>
              <a:rPr lang="en-AU" sz="1800" dirty="0" err="1" smtClean="0"/>
              <a:t>Consumption↓Investment</a:t>
            </a:r>
            <a:endParaRPr lang="en-AU" sz="1800" dirty="0" smtClean="0"/>
          </a:p>
          <a:p>
            <a:r>
              <a:rPr lang="en-AU" sz="1800" dirty="0" smtClean="0"/>
              <a:t>→</a:t>
            </a:r>
            <a:r>
              <a:rPr lang="en-AU" sz="1800" dirty="0" smtClean="0">
                <a:solidFill>
                  <a:srgbClr val="00B050"/>
                </a:solidFill>
              </a:rPr>
              <a:t>↓Aggregate </a:t>
            </a:r>
            <a:r>
              <a:rPr lang="en-AU" sz="1800" dirty="0">
                <a:solidFill>
                  <a:srgbClr val="00B050"/>
                </a:solidFill>
              </a:rPr>
              <a:t>Demand</a:t>
            </a:r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644" y="4547479"/>
            <a:ext cx="2939540" cy="2045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81" y="4548261"/>
            <a:ext cx="2836985" cy="20932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58789" y="75149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rgbClr val="00B0F0"/>
                </a:solidFill>
              </a:rPr>
              <a:t>Monetary policy </a:t>
            </a:r>
            <a:r>
              <a:rPr lang="en-AU" dirty="0"/>
              <a:t>is </a:t>
            </a:r>
            <a:r>
              <a:rPr lang="en-AU" dirty="0" smtClean="0"/>
              <a:t>often conducted </a:t>
            </a:r>
            <a:r>
              <a:rPr lang="en-AU" dirty="0"/>
              <a:t>by </a:t>
            </a:r>
            <a:r>
              <a:rPr lang="en-AU" dirty="0">
                <a:solidFill>
                  <a:srgbClr val="00B0F0"/>
                </a:solidFill>
              </a:rPr>
              <a:t>changing the money supply </a:t>
            </a:r>
            <a:r>
              <a:rPr lang="en-AU" dirty="0"/>
              <a:t>which then </a:t>
            </a:r>
            <a:r>
              <a:rPr lang="en-AU" dirty="0">
                <a:solidFill>
                  <a:srgbClr val="00B0F0"/>
                </a:solidFill>
              </a:rPr>
              <a:t>changes the interest rate</a:t>
            </a:r>
            <a:r>
              <a:rPr lang="en-AU" dirty="0"/>
              <a:t>. </a:t>
            </a: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We will see how this occurs.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2878534" y="3914050"/>
            <a:ext cx="304713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/>
              <a:t>Expansionary Monetary Policy</a:t>
            </a:r>
            <a:endParaRPr lang="en-A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47983" y="4083562"/>
            <a:ext cx="364834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/>
              <a:t>Contractionary Monetary Policy</a:t>
            </a:r>
            <a:endParaRPr lang="en-A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540086" y="695998"/>
            <a:ext cx="3112477" cy="11695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AU" sz="1400" dirty="0" smtClean="0">
                <a:solidFill>
                  <a:srgbClr val="FF0000"/>
                </a:solidFill>
              </a:rPr>
              <a:t>Monetary policy is often done by </a:t>
            </a:r>
            <a:r>
              <a:rPr lang="en-AU" sz="1400" b="1" dirty="0" smtClean="0">
                <a:solidFill>
                  <a:srgbClr val="FF0000"/>
                </a:solidFill>
              </a:rPr>
              <a:t>increasing or decreasing the money supply</a:t>
            </a:r>
            <a:r>
              <a:rPr lang="en-AU" sz="1400" dirty="0" smtClean="0">
                <a:solidFill>
                  <a:srgbClr val="FF0000"/>
                </a:solidFill>
              </a:rPr>
              <a:t>! This affects the interest rate which then affects AD. </a:t>
            </a:r>
            <a:endParaRPr lang="en-AU" sz="1400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566" y="4598777"/>
            <a:ext cx="2676899" cy="20481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9184" y="4507555"/>
            <a:ext cx="2734057" cy="226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0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9939" y="260594"/>
            <a:ext cx="10515600" cy="4351338"/>
          </a:xfrm>
        </p:spPr>
        <p:txBody>
          <a:bodyPr>
            <a:normAutofit/>
          </a:bodyPr>
          <a:lstStyle/>
          <a:p>
            <a:r>
              <a:rPr lang="en-AU" sz="3600" dirty="0" smtClean="0"/>
              <a:t>Monetary Policy = Changing the Money Supply -&gt; changing the interest rate</a:t>
            </a:r>
            <a:endParaRPr lang="en-AU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258" y="1563965"/>
            <a:ext cx="2939540" cy="20456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475" y="1516378"/>
            <a:ext cx="2836985" cy="209323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55784" y="3609609"/>
            <a:ext cx="10515600" cy="1325563"/>
          </a:xfrm>
        </p:spPr>
        <p:txBody>
          <a:bodyPr/>
          <a:lstStyle/>
          <a:p>
            <a:r>
              <a:rPr lang="en-AU" dirty="0" smtClean="0">
                <a:latin typeface="Script MT Bold" panose="03040602040607080904" pitchFamily="66" charset="0"/>
              </a:rPr>
              <a:t>∆</a:t>
            </a:r>
            <a:r>
              <a:rPr lang="en-AU" dirty="0"/>
              <a:t>Money Supply </a:t>
            </a:r>
            <a:r>
              <a:rPr lang="en-AU" dirty="0" smtClean="0"/>
              <a:t>-&gt; </a:t>
            </a:r>
            <a:r>
              <a:rPr lang="en-AU" dirty="0" smtClean="0">
                <a:latin typeface="Script MT Bold" panose="03040602040607080904" pitchFamily="66" charset="0"/>
              </a:rPr>
              <a:t>∆</a:t>
            </a:r>
            <a:r>
              <a:rPr lang="en-AU" dirty="0"/>
              <a:t>Interest Rate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1831730" y="461193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4000" smtClean="0"/>
              <a:t>The </a:t>
            </a:r>
            <a:r>
              <a:rPr lang="en-AU" sz="4000" smtClean="0">
                <a:solidFill>
                  <a:schemeClr val="accent1">
                    <a:lumMod val="75000"/>
                  </a:schemeClr>
                </a:solidFill>
              </a:rPr>
              <a:t>change in money supply </a:t>
            </a:r>
            <a:r>
              <a:rPr lang="en-AU" sz="4000" smtClean="0"/>
              <a:t>by the Fed </a:t>
            </a:r>
            <a:r>
              <a:rPr lang="en-AU" sz="4000" i="1" smtClean="0">
                <a:solidFill>
                  <a:schemeClr val="accent1">
                    <a:lumMod val="75000"/>
                  </a:schemeClr>
                </a:solidFill>
              </a:rPr>
              <a:t>causes</a:t>
            </a:r>
            <a:r>
              <a:rPr lang="en-AU" sz="4000" smtClean="0">
                <a:solidFill>
                  <a:schemeClr val="accent1">
                    <a:lumMod val="75000"/>
                  </a:schemeClr>
                </a:solidFill>
              </a:rPr>
              <a:t> the change in interest rate </a:t>
            </a:r>
            <a:r>
              <a:rPr lang="en-AU" sz="4000" smtClean="0"/>
              <a:t>(not the other way around).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299667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government increases the MS it has what effect on the IR?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Increase MS -&gt; Decrease IR</a:t>
            </a:r>
          </a:p>
          <a:p>
            <a:r>
              <a:rPr lang="en-US" dirty="0" smtClean="0"/>
              <a:t>What affect does this have on AD?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Increases AD due to more consumption and investment?</a:t>
            </a:r>
          </a:p>
          <a:p>
            <a:r>
              <a:rPr lang="en-US" dirty="0" smtClean="0"/>
              <a:t>Which of these actions, increasing MS or decreasing IR is considered monetary policy?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Both. The change of IR is done by changing the MS. So they are both Monetary Policy.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7346576" cy="4351338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/>
              <a:t>What effect will a decrease of money supply have on the nominal interest rate?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Decrease MS -&gt; Increase NIR</a:t>
            </a:r>
          </a:p>
          <a:p>
            <a:r>
              <a:rPr lang="en-AU" dirty="0" smtClean="0"/>
              <a:t>The economy is in a recession with high unemployment. What kind of monetary policy should be implemented?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Expansionary monetary policy.</a:t>
            </a:r>
          </a:p>
          <a:p>
            <a:r>
              <a:rPr lang="en-AU" dirty="0" smtClean="0"/>
              <a:t>What will the Fed have to do to the money supply and how will it help the economy?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The Federal Reserve will increase money supply. 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This will lower the nominal interest rate and the cost of borrowing. Consumption and Investment will increase, resulting in a higher AD. 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Using an AD/AS graph we can show that the economy will move back in the direction of </a:t>
            </a:r>
            <a:r>
              <a:rPr lang="en-AU" dirty="0" err="1" smtClean="0">
                <a:solidFill>
                  <a:srgbClr val="FF0000"/>
                </a:solidFill>
              </a:rPr>
              <a:t>Y</a:t>
            </a:r>
            <a:r>
              <a:rPr lang="en-AU" baseline="-25000" dirty="0" err="1" smtClean="0">
                <a:solidFill>
                  <a:srgbClr val="FF0000"/>
                </a:solidFill>
              </a:rPr>
              <a:t>p</a:t>
            </a:r>
            <a:r>
              <a:rPr lang="en-AU" baseline="-25000" dirty="0" smtClean="0">
                <a:solidFill>
                  <a:srgbClr val="FF0000"/>
                </a:solidFill>
              </a:rPr>
              <a:t>.</a:t>
            </a:r>
            <a:r>
              <a:rPr lang="en-AU" dirty="0" smtClean="0">
                <a:solidFill>
                  <a:srgbClr val="FF0000"/>
                </a:solidFill>
              </a:rPr>
              <a:t> 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108" y="1389166"/>
            <a:ext cx="2836985" cy="2093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763" y="3724912"/>
            <a:ext cx="2879074" cy="220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5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government wishes to decrease AD, how could they do this with MS?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Decreasing AD would mean an increase of the IR which would require a decreasing of the MS.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15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would the government need to do to the MS to have the same effect on AD as tax cut?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government would have to increase the MS which would increase AD, the same as a tax cut.</a:t>
            </a:r>
          </a:p>
          <a:p>
            <a:r>
              <a:rPr lang="en-US" dirty="0" smtClean="0"/>
              <a:t>Define both the actions in terms of fiscal policy and monetary policy?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Tax cut = fiscal policy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Increasing MS (which then decreases IR) = monetary policy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9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28492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Define the following as fiscal policy or monetary policy and state whether it is expansionary or contractionary.</a:t>
            </a:r>
          </a:p>
          <a:p>
            <a:r>
              <a:rPr lang="en-US" dirty="0" smtClean="0"/>
              <a:t>Increasing AD through lower interest rates.</a:t>
            </a:r>
          </a:p>
          <a:p>
            <a:r>
              <a:rPr lang="en-US" dirty="0" smtClean="0"/>
              <a:t>Decreasing AD through decreased government transfers.</a:t>
            </a:r>
          </a:p>
          <a:p>
            <a:r>
              <a:rPr lang="en-US" dirty="0" smtClean="0"/>
              <a:t>Decreasing AD through reduced investment brought about by higher interest rates.</a:t>
            </a:r>
          </a:p>
          <a:p>
            <a:r>
              <a:rPr lang="en-US" dirty="0" smtClean="0"/>
              <a:t>Increasing the MS.</a:t>
            </a:r>
          </a:p>
          <a:p>
            <a:r>
              <a:rPr lang="en-US" dirty="0" smtClean="0"/>
              <a:t>Increasing Income Tax.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34708" y="3086100"/>
            <a:ext cx="3701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Monetary Policy - Expansionary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4931" y="4001294"/>
            <a:ext cx="3701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Fiscal Policy - Contractionary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1438" y="4681567"/>
            <a:ext cx="4346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Monetary Policy - Contractionary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3107" y="5361840"/>
            <a:ext cx="4346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Monetary Policy - Expansionary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2545" y="5761950"/>
            <a:ext cx="4346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Fiscal</a:t>
            </a:r>
            <a:r>
              <a:rPr lang="en-US" sz="2000" dirty="0" smtClean="0">
                <a:solidFill>
                  <a:srgbClr val="FF0000"/>
                </a:solidFill>
              </a:rPr>
              <a:t> Policy - Contractionary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27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54" y="0"/>
            <a:ext cx="10515600" cy="1325563"/>
          </a:xfrm>
        </p:spPr>
        <p:txBody>
          <a:bodyPr/>
          <a:lstStyle/>
          <a:p>
            <a:r>
              <a:rPr lang="en-AU" dirty="0" smtClean="0"/>
              <a:t>Revision: Opportunity Cost </a:t>
            </a:r>
            <a:r>
              <a:rPr lang="en-AU" smtClean="0"/>
              <a:t>of Liquid Money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009" y="1435917"/>
            <a:ext cx="5882053" cy="1695993"/>
          </a:xfrm>
        </p:spPr>
        <p:txBody>
          <a:bodyPr>
            <a:normAutofit fontScale="92500" lnSpcReduction="10000"/>
          </a:bodyPr>
          <a:lstStyle/>
          <a:p>
            <a:r>
              <a:rPr lang="en-AU" sz="1800" dirty="0" smtClean="0"/>
              <a:t>We established that the time value of money is where </a:t>
            </a:r>
            <a:r>
              <a:rPr lang="en-AU" sz="1800" dirty="0" smtClean="0">
                <a:solidFill>
                  <a:srgbClr val="00B0F0"/>
                </a:solidFill>
              </a:rPr>
              <a:t>money increases in value over time by earning interest/returns</a:t>
            </a:r>
            <a:r>
              <a:rPr lang="en-AU" sz="1800" dirty="0" smtClean="0"/>
              <a:t>.</a:t>
            </a:r>
          </a:p>
          <a:p>
            <a:r>
              <a:rPr lang="en-AU" sz="1800" dirty="0" smtClean="0"/>
              <a:t>Another way of looking at the time value of money is through opportunity cost. </a:t>
            </a:r>
          </a:p>
          <a:p>
            <a:r>
              <a:rPr lang="en-AU" sz="1800" dirty="0" smtClean="0"/>
              <a:t>The </a:t>
            </a:r>
            <a:r>
              <a:rPr lang="en-AU" sz="1800" dirty="0" smtClean="0">
                <a:solidFill>
                  <a:srgbClr val="00B0F0"/>
                </a:solidFill>
              </a:rPr>
              <a:t>opportunity cost of holding or using money,</a:t>
            </a:r>
            <a:r>
              <a:rPr lang="en-AU" sz="1800" dirty="0" smtClean="0"/>
              <a:t> is the </a:t>
            </a:r>
            <a:r>
              <a:rPr lang="en-AU" sz="1800" dirty="0" smtClean="0">
                <a:solidFill>
                  <a:srgbClr val="00B0F0"/>
                </a:solidFill>
              </a:rPr>
              <a:t>interest you could have earned</a:t>
            </a:r>
            <a:r>
              <a:rPr lang="en-AU" sz="1800" dirty="0" smtClean="0"/>
              <a:t> by investing it.</a:t>
            </a:r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6740769" y="1529862"/>
            <a:ext cx="2215662" cy="17851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Option 1:</a:t>
            </a:r>
          </a:p>
          <a:p>
            <a:r>
              <a:rPr lang="en-AU" dirty="0" smtClean="0"/>
              <a:t>Keep money in your </a:t>
            </a:r>
            <a:r>
              <a:rPr lang="en-AU" dirty="0" err="1" smtClean="0"/>
              <a:t>Wechat</a:t>
            </a:r>
            <a:r>
              <a:rPr lang="en-AU" dirty="0" smtClean="0"/>
              <a:t> pay account with 0% interest and use it to buy various things.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9322777" y="1529862"/>
            <a:ext cx="2215662" cy="15081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Option 2:</a:t>
            </a:r>
          </a:p>
          <a:p>
            <a:r>
              <a:rPr lang="en-AU" dirty="0" smtClean="0"/>
              <a:t>Keep money in an interest bearing account which pays 3% per year.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6740769" y="4207217"/>
            <a:ext cx="46804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Opportunity Cost of Option 1 is the benefits of Option 2 </a:t>
            </a:r>
            <a:r>
              <a:rPr lang="en-AU" sz="2800" dirty="0" err="1" smtClean="0"/>
              <a:t>ie</a:t>
            </a:r>
            <a:r>
              <a:rPr lang="en-AU" sz="2800" dirty="0" smtClean="0"/>
              <a:t>. The 3% interest.</a:t>
            </a:r>
            <a:endParaRPr lang="en-AU" sz="2800" dirty="0"/>
          </a:p>
        </p:txBody>
      </p:sp>
      <p:sp>
        <p:nvSpPr>
          <p:cNvPr id="7" name="Freeform 6"/>
          <p:cNvSpPr/>
          <p:nvPr/>
        </p:nvSpPr>
        <p:spPr>
          <a:xfrm>
            <a:off x="6611815" y="1178169"/>
            <a:ext cx="2303585" cy="2224454"/>
          </a:xfrm>
          <a:custGeom>
            <a:avLst/>
            <a:gdLst>
              <a:gd name="connsiteX0" fmla="*/ 729762 w 2303585"/>
              <a:gd name="connsiteY0" fmla="*/ 17585 h 2224454"/>
              <a:gd name="connsiteX1" fmla="*/ 606670 w 2303585"/>
              <a:gd name="connsiteY1" fmla="*/ 79131 h 2224454"/>
              <a:gd name="connsiteX2" fmla="*/ 439616 w 2303585"/>
              <a:gd name="connsiteY2" fmla="*/ 167054 h 2224454"/>
              <a:gd name="connsiteX3" fmla="*/ 422031 w 2303585"/>
              <a:gd name="connsiteY3" fmla="*/ 193431 h 2224454"/>
              <a:gd name="connsiteX4" fmla="*/ 395654 w 2303585"/>
              <a:gd name="connsiteY4" fmla="*/ 211016 h 2224454"/>
              <a:gd name="connsiteX5" fmla="*/ 360485 w 2303585"/>
              <a:gd name="connsiteY5" fmla="*/ 237393 h 2224454"/>
              <a:gd name="connsiteX6" fmla="*/ 325316 w 2303585"/>
              <a:gd name="connsiteY6" fmla="*/ 272562 h 2224454"/>
              <a:gd name="connsiteX7" fmla="*/ 290147 w 2303585"/>
              <a:gd name="connsiteY7" fmla="*/ 325316 h 2224454"/>
              <a:gd name="connsiteX8" fmla="*/ 228600 w 2303585"/>
              <a:gd name="connsiteY8" fmla="*/ 395654 h 2224454"/>
              <a:gd name="connsiteX9" fmla="*/ 193431 w 2303585"/>
              <a:gd name="connsiteY9" fmla="*/ 448408 h 2224454"/>
              <a:gd name="connsiteX10" fmla="*/ 149470 w 2303585"/>
              <a:gd name="connsiteY10" fmla="*/ 501162 h 2224454"/>
              <a:gd name="connsiteX11" fmla="*/ 105508 w 2303585"/>
              <a:gd name="connsiteY11" fmla="*/ 545123 h 2224454"/>
              <a:gd name="connsiteX12" fmla="*/ 96716 w 2303585"/>
              <a:gd name="connsiteY12" fmla="*/ 580293 h 2224454"/>
              <a:gd name="connsiteX13" fmla="*/ 61547 w 2303585"/>
              <a:gd name="connsiteY13" fmla="*/ 633046 h 2224454"/>
              <a:gd name="connsiteX14" fmla="*/ 43962 w 2303585"/>
              <a:gd name="connsiteY14" fmla="*/ 747346 h 2224454"/>
              <a:gd name="connsiteX15" fmla="*/ 35170 w 2303585"/>
              <a:gd name="connsiteY15" fmla="*/ 773723 h 2224454"/>
              <a:gd name="connsiteX16" fmla="*/ 26377 w 2303585"/>
              <a:gd name="connsiteY16" fmla="*/ 808893 h 2224454"/>
              <a:gd name="connsiteX17" fmla="*/ 8793 w 2303585"/>
              <a:gd name="connsiteY17" fmla="*/ 852854 h 2224454"/>
              <a:gd name="connsiteX18" fmla="*/ 0 w 2303585"/>
              <a:gd name="connsiteY18" fmla="*/ 879231 h 2224454"/>
              <a:gd name="connsiteX19" fmla="*/ 8793 w 2303585"/>
              <a:gd name="connsiteY19" fmla="*/ 1389185 h 2224454"/>
              <a:gd name="connsiteX20" fmla="*/ 26377 w 2303585"/>
              <a:gd name="connsiteY20" fmla="*/ 1415562 h 2224454"/>
              <a:gd name="connsiteX21" fmla="*/ 43962 w 2303585"/>
              <a:gd name="connsiteY21" fmla="*/ 1477108 h 2224454"/>
              <a:gd name="connsiteX22" fmla="*/ 79131 w 2303585"/>
              <a:gd name="connsiteY22" fmla="*/ 1556239 h 2224454"/>
              <a:gd name="connsiteX23" fmla="*/ 87923 w 2303585"/>
              <a:gd name="connsiteY23" fmla="*/ 1591408 h 2224454"/>
              <a:gd name="connsiteX24" fmla="*/ 114300 w 2303585"/>
              <a:gd name="connsiteY24" fmla="*/ 1617785 h 2224454"/>
              <a:gd name="connsiteX25" fmla="*/ 175847 w 2303585"/>
              <a:gd name="connsiteY25" fmla="*/ 1696916 h 2224454"/>
              <a:gd name="connsiteX26" fmla="*/ 211016 w 2303585"/>
              <a:gd name="connsiteY26" fmla="*/ 1740877 h 2224454"/>
              <a:gd name="connsiteX27" fmla="*/ 246185 w 2303585"/>
              <a:gd name="connsiteY27" fmla="*/ 1802423 h 2224454"/>
              <a:gd name="connsiteX28" fmla="*/ 307731 w 2303585"/>
              <a:gd name="connsiteY28" fmla="*/ 1890346 h 2224454"/>
              <a:gd name="connsiteX29" fmla="*/ 342900 w 2303585"/>
              <a:gd name="connsiteY29" fmla="*/ 1951893 h 2224454"/>
              <a:gd name="connsiteX30" fmla="*/ 360485 w 2303585"/>
              <a:gd name="connsiteY30" fmla="*/ 1978269 h 2224454"/>
              <a:gd name="connsiteX31" fmla="*/ 430823 w 2303585"/>
              <a:gd name="connsiteY31" fmla="*/ 2048608 h 2224454"/>
              <a:gd name="connsiteX32" fmla="*/ 483577 w 2303585"/>
              <a:gd name="connsiteY32" fmla="*/ 2101362 h 2224454"/>
              <a:gd name="connsiteX33" fmla="*/ 509954 w 2303585"/>
              <a:gd name="connsiteY33" fmla="*/ 2127739 h 2224454"/>
              <a:gd name="connsiteX34" fmla="*/ 536331 w 2303585"/>
              <a:gd name="connsiteY34" fmla="*/ 2136531 h 2224454"/>
              <a:gd name="connsiteX35" fmla="*/ 580293 w 2303585"/>
              <a:gd name="connsiteY35" fmla="*/ 2154116 h 2224454"/>
              <a:gd name="connsiteX36" fmla="*/ 606670 w 2303585"/>
              <a:gd name="connsiteY36" fmla="*/ 2171700 h 2224454"/>
              <a:gd name="connsiteX37" fmla="*/ 633047 w 2303585"/>
              <a:gd name="connsiteY37" fmla="*/ 2180493 h 2224454"/>
              <a:gd name="connsiteX38" fmla="*/ 677008 w 2303585"/>
              <a:gd name="connsiteY38" fmla="*/ 2198077 h 2224454"/>
              <a:gd name="connsiteX39" fmla="*/ 773723 w 2303585"/>
              <a:gd name="connsiteY39" fmla="*/ 2206869 h 2224454"/>
              <a:gd name="connsiteX40" fmla="*/ 852854 w 2303585"/>
              <a:gd name="connsiteY40" fmla="*/ 2224454 h 2224454"/>
              <a:gd name="connsiteX41" fmla="*/ 1354016 w 2303585"/>
              <a:gd name="connsiteY41" fmla="*/ 2215662 h 2224454"/>
              <a:gd name="connsiteX42" fmla="*/ 1415562 w 2303585"/>
              <a:gd name="connsiteY42" fmla="*/ 2189285 h 2224454"/>
              <a:gd name="connsiteX43" fmla="*/ 1459523 w 2303585"/>
              <a:gd name="connsiteY43" fmla="*/ 2180493 h 2224454"/>
              <a:gd name="connsiteX44" fmla="*/ 1547447 w 2303585"/>
              <a:gd name="connsiteY44" fmla="*/ 2162908 h 2224454"/>
              <a:gd name="connsiteX45" fmla="*/ 1591408 w 2303585"/>
              <a:gd name="connsiteY45" fmla="*/ 2154116 h 2224454"/>
              <a:gd name="connsiteX46" fmla="*/ 1670539 w 2303585"/>
              <a:gd name="connsiteY46" fmla="*/ 2145323 h 2224454"/>
              <a:gd name="connsiteX47" fmla="*/ 1732085 w 2303585"/>
              <a:gd name="connsiteY47" fmla="*/ 2127739 h 2224454"/>
              <a:gd name="connsiteX48" fmla="*/ 1820008 w 2303585"/>
              <a:gd name="connsiteY48" fmla="*/ 2110154 h 2224454"/>
              <a:gd name="connsiteX49" fmla="*/ 1899139 w 2303585"/>
              <a:gd name="connsiteY49" fmla="*/ 2092569 h 2224454"/>
              <a:gd name="connsiteX50" fmla="*/ 1978270 w 2303585"/>
              <a:gd name="connsiteY50" fmla="*/ 2039816 h 2224454"/>
              <a:gd name="connsiteX51" fmla="*/ 2004647 w 2303585"/>
              <a:gd name="connsiteY51" fmla="*/ 2022231 h 2224454"/>
              <a:gd name="connsiteX52" fmla="*/ 2039816 w 2303585"/>
              <a:gd name="connsiteY52" fmla="*/ 1960685 h 2224454"/>
              <a:gd name="connsiteX53" fmla="*/ 2083777 w 2303585"/>
              <a:gd name="connsiteY53" fmla="*/ 1916723 h 2224454"/>
              <a:gd name="connsiteX54" fmla="*/ 2127739 w 2303585"/>
              <a:gd name="connsiteY54" fmla="*/ 1863969 h 2224454"/>
              <a:gd name="connsiteX55" fmla="*/ 2145323 w 2303585"/>
              <a:gd name="connsiteY55" fmla="*/ 1820008 h 2224454"/>
              <a:gd name="connsiteX56" fmla="*/ 2154116 w 2303585"/>
              <a:gd name="connsiteY56" fmla="*/ 1793631 h 2224454"/>
              <a:gd name="connsiteX57" fmla="*/ 2180493 w 2303585"/>
              <a:gd name="connsiteY57" fmla="*/ 1767254 h 2224454"/>
              <a:gd name="connsiteX58" fmla="*/ 2198077 w 2303585"/>
              <a:gd name="connsiteY58" fmla="*/ 1723293 h 2224454"/>
              <a:gd name="connsiteX59" fmla="*/ 2206870 w 2303585"/>
              <a:gd name="connsiteY59" fmla="*/ 1696916 h 2224454"/>
              <a:gd name="connsiteX60" fmla="*/ 2224454 w 2303585"/>
              <a:gd name="connsiteY60" fmla="*/ 1670539 h 2224454"/>
              <a:gd name="connsiteX61" fmla="*/ 2242039 w 2303585"/>
              <a:gd name="connsiteY61" fmla="*/ 1635369 h 2224454"/>
              <a:gd name="connsiteX62" fmla="*/ 2250831 w 2303585"/>
              <a:gd name="connsiteY62" fmla="*/ 1573823 h 2224454"/>
              <a:gd name="connsiteX63" fmla="*/ 2268416 w 2303585"/>
              <a:gd name="connsiteY63" fmla="*/ 1521069 h 2224454"/>
              <a:gd name="connsiteX64" fmla="*/ 2294793 w 2303585"/>
              <a:gd name="connsiteY64" fmla="*/ 1459523 h 2224454"/>
              <a:gd name="connsiteX65" fmla="*/ 2303585 w 2303585"/>
              <a:gd name="connsiteY65" fmla="*/ 1406769 h 2224454"/>
              <a:gd name="connsiteX66" fmla="*/ 2294793 w 2303585"/>
              <a:gd name="connsiteY66" fmla="*/ 817685 h 2224454"/>
              <a:gd name="connsiteX67" fmla="*/ 2277208 w 2303585"/>
              <a:gd name="connsiteY67" fmla="*/ 747346 h 2224454"/>
              <a:gd name="connsiteX68" fmla="*/ 2268416 w 2303585"/>
              <a:gd name="connsiteY68" fmla="*/ 712177 h 2224454"/>
              <a:gd name="connsiteX69" fmla="*/ 2259623 w 2303585"/>
              <a:gd name="connsiteY69" fmla="*/ 641839 h 2224454"/>
              <a:gd name="connsiteX70" fmla="*/ 2250831 w 2303585"/>
              <a:gd name="connsiteY70" fmla="*/ 615462 h 2224454"/>
              <a:gd name="connsiteX71" fmla="*/ 2242039 w 2303585"/>
              <a:gd name="connsiteY71" fmla="*/ 571500 h 2224454"/>
              <a:gd name="connsiteX72" fmla="*/ 2224454 w 2303585"/>
              <a:gd name="connsiteY72" fmla="*/ 545123 h 2224454"/>
              <a:gd name="connsiteX73" fmla="*/ 2206870 w 2303585"/>
              <a:gd name="connsiteY73" fmla="*/ 501162 h 2224454"/>
              <a:gd name="connsiteX74" fmla="*/ 2198077 w 2303585"/>
              <a:gd name="connsiteY74" fmla="*/ 474785 h 2224454"/>
              <a:gd name="connsiteX75" fmla="*/ 2171700 w 2303585"/>
              <a:gd name="connsiteY75" fmla="*/ 430823 h 2224454"/>
              <a:gd name="connsiteX76" fmla="*/ 2145323 w 2303585"/>
              <a:gd name="connsiteY76" fmla="*/ 404446 h 2224454"/>
              <a:gd name="connsiteX77" fmla="*/ 2127739 w 2303585"/>
              <a:gd name="connsiteY77" fmla="*/ 378069 h 2224454"/>
              <a:gd name="connsiteX78" fmla="*/ 2083777 w 2303585"/>
              <a:gd name="connsiteY78" fmla="*/ 342900 h 2224454"/>
              <a:gd name="connsiteX79" fmla="*/ 2066193 w 2303585"/>
              <a:gd name="connsiteY79" fmla="*/ 316523 h 2224454"/>
              <a:gd name="connsiteX80" fmla="*/ 2031023 w 2303585"/>
              <a:gd name="connsiteY80" fmla="*/ 281354 h 2224454"/>
              <a:gd name="connsiteX81" fmla="*/ 1987062 w 2303585"/>
              <a:gd name="connsiteY81" fmla="*/ 246185 h 2224454"/>
              <a:gd name="connsiteX82" fmla="*/ 1960685 w 2303585"/>
              <a:gd name="connsiteY82" fmla="*/ 219808 h 2224454"/>
              <a:gd name="connsiteX83" fmla="*/ 1925516 w 2303585"/>
              <a:gd name="connsiteY83" fmla="*/ 193431 h 2224454"/>
              <a:gd name="connsiteX84" fmla="*/ 1872762 w 2303585"/>
              <a:gd name="connsiteY84" fmla="*/ 158262 h 2224454"/>
              <a:gd name="connsiteX85" fmla="*/ 1802423 w 2303585"/>
              <a:gd name="connsiteY85" fmla="*/ 123093 h 2224454"/>
              <a:gd name="connsiteX86" fmla="*/ 1767254 w 2303585"/>
              <a:gd name="connsiteY86" fmla="*/ 105508 h 2224454"/>
              <a:gd name="connsiteX87" fmla="*/ 1723293 w 2303585"/>
              <a:gd name="connsiteY87" fmla="*/ 96716 h 2224454"/>
              <a:gd name="connsiteX88" fmla="*/ 1688123 w 2303585"/>
              <a:gd name="connsiteY88" fmla="*/ 87923 h 2224454"/>
              <a:gd name="connsiteX89" fmla="*/ 1644162 w 2303585"/>
              <a:gd name="connsiteY89" fmla="*/ 70339 h 2224454"/>
              <a:gd name="connsiteX90" fmla="*/ 1600200 w 2303585"/>
              <a:gd name="connsiteY90" fmla="*/ 61546 h 2224454"/>
              <a:gd name="connsiteX91" fmla="*/ 1494693 w 2303585"/>
              <a:gd name="connsiteY91" fmla="*/ 35169 h 2224454"/>
              <a:gd name="connsiteX92" fmla="*/ 1450731 w 2303585"/>
              <a:gd name="connsiteY92" fmla="*/ 17585 h 2224454"/>
              <a:gd name="connsiteX93" fmla="*/ 1345223 w 2303585"/>
              <a:gd name="connsiteY93" fmla="*/ 0 h 2224454"/>
              <a:gd name="connsiteX94" fmla="*/ 1143000 w 2303585"/>
              <a:gd name="connsiteY94" fmla="*/ 8793 h 2224454"/>
              <a:gd name="connsiteX95" fmla="*/ 1063870 w 2303585"/>
              <a:gd name="connsiteY95" fmla="*/ 35169 h 2224454"/>
              <a:gd name="connsiteX96" fmla="*/ 1037493 w 2303585"/>
              <a:gd name="connsiteY96" fmla="*/ 52754 h 2224454"/>
              <a:gd name="connsiteX97" fmla="*/ 967154 w 2303585"/>
              <a:gd name="connsiteY97" fmla="*/ 79131 h 2224454"/>
              <a:gd name="connsiteX98" fmla="*/ 923193 w 2303585"/>
              <a:gd name="connsiteY98" fmla="*/ 87923 h 2224454"/>
              <a:gd name="connsiteX99" fmla="*/ 870439 w 2303585"/>
              <a:gd name="connsiteY99" fmla="*/ 96716 h 2224454"/>
              <a:gd name="connsiteX100" fmla="*/ 773723 w 2303585"/>
              <a:gd name="connsiteY100" fmla="*/ 131885 h 2224454"/>
              <a:gd name="connsiteX101" fmla="*/ 712177 w 2303585"/>
              <a:gd name="connsiteY101" fmla="*/ 158262 h 2224454"/>
              <a:gd name="connsiteX102" fmla="*/ 659423 w 2303585"/>
              <a:gd name="connsiteY102" fmla="*/ 193431 h 2224454"/>
              <a:gd name="connsiteX103" fmla="*/ 624254 w 2303585"/>
              <a:gd name="connsiteY103" fmla="*/ 211016 h 222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303585" h="2224454">
                <a:moveTo>
                  <a:pt x="729762" y="17585"/>
                </a:moveTo>
                <a:cubicBezTo>
                  <a:pt x="486602" y="169557"/>
                  <a:pt x="790974" y="-13022"/>
                  <a:pt x="606670" y="79131"/>
                </a:cubicBezTo>
                <a:cubicBezTo>
                  <a:pt x="402142" y="181396"/>
                  <a:pt x="526642" y="138047"/>
                  <a:pt x="439616" y="167054"/>
                </a:cubicBezTo>
                <a:cubicBezTo>
                  <a:pt x="433754" y="175846"/>
                  <a:pt x="429503" y="185959"/>
                  <a:pt x="422031" y="193431"/>
                </a:cubicBezTo>
                <a:cubicBezTo>
                  <a:pt x="414559" y="200903"/>
                  <a:pt x="404253" y="204874"/>
                  <a:pt x="395654" y="211016"/>
                </a:cubicBezTo>
                <a:cubicBezTo>
                  <a:pt x="383730" y="219533"/>
                  <a:pt x="371513" y="227743"/>
                  <a:pt x="360485" y="237393"/>
                </a:cubicBezTo>
                <a:cubicBezTo>
                  <a:pt x="348008" y="248310"/>
                  <a:pt x="335673" y="259616"/>
                  <a:pt x="325316" y="272562"/>
                </a:cubicBezTo>
                <a:cubicBezTo>
                  <a:pt x="312114" y="289065"/>
                  <a:pt x="305091" y="310372"/>
                  <a:pt x="290147" y="325316"/>
                </a:cubicBezTo>
                <a:cubicBezTo>
                  <a:pt x="250500" y="364963"/>
                  <a:pt x="271538" y="341984"/>
                  <a:pt x="228600" y="395654"/>
                </a:cubicBezTo>
                <a:cubicBezTo>
                  <a:pt x="212616" y="459590"/>
                  <a:pt x="233910" y="407928"/>
                  <a:pt x="193431" y="448408"/>
                </a:cubicBezTo>
                <a:cubicBezTo>
                  <a:pt x="177245" y="464594"/>
                  <a:pt x="164867" y="484225"/>
                  <a:pt x="149470" y="501162"/>
                </a:cubicBezTo>
                <a:cubicBezTo>
                  <a:pt x="135530" y="516496"/>
                  <a:pt x="120162" y="530469"/>
                  <a:pt x="105508" y="545123"/>
                </a:cubicBezTo>
                <a:cubicBezTo>
                  <a:pt x="102577" y="556846"/>
                  <a:pt x="102120" y="569485"/>
                  <a:pt x="96716" y="580293"/>
                </a:cubicBezTo>
                <a:cubicBezTo>
                  <a:pt x="87265" y="599196"/>
                  <a:pt x="61547" y="633046"/>
                  <a:pt x="61547" y="633046"/>
                </a:cubicBezTo>
                <a:cubicBezTo>
                  <a:pt x="58744" y="652669"/>
                  <a:pt x="48840" y="725395"/>
                  <a:pt x="43962" y="747346"/>
                </a:cubicBezTo>
                <a:cubicBezTo>
                  <a:pt x="41952" y="756393"/>
                  <a:pt x="37716" y="764812"/>
                  <a:pt x="35170" y="773723"/>
                </a:cubicBezTo>
                <a:cubicBezTo>
                  <a:pt x="31850" y="785342"/>
                  <a:pt x="30198" y="797429"/>
                  <a:pt x="26377" y="808893"/>
                </a:cubicBezTo>
                <a:cubicBezTo>
                  <a:pt x="21386" y="823866"/>
                  <a:pt x="14335" y="838076"/>
                  <a:pt x="8793" y="852854"/>
                </a:cubicBezTo>
                <a:cubicBezTo>
                  <a:pt x="5539" y="861532"/>
                  <a:pt x="2931" y="870439"/>
                  <a:pt x="0" y="879231"/>
                </a:cubicBezTo>
                <a:cubicBezTo>
                  <a:pt x="2931" y="1049216"/>
                  <a:pt x="442" y="1219380"/>
                  <a:pt x="8793" y="1389185"/>
                </a:cubicBezTo>
                <a:cubicBezTo>
                  <a:pt x="9312" y="1399739"/>
                  <a:pt x="21651" y="1406111"/>
                  <a:pt x="26377" y="1415562"/>
                </a:cubicBezTo>
                <a:cubicBezTo>
                  <a:pt x="37010" y="1436829"/>
                  <a:pt x="35505" y="1454557"/>
                  <a:pt x="43962" y="1477108"/>
                </a:cubicBezTo>
                <a:cubicBezTo>
                  <a:pt x="89918" y="1599657"/>
                  <a:pt x="31015" y="1411886"/>
                  <a:pt x="79131" y="1556239"/>
                </a:cubicBezTo>
                <a:cubicBezTo>
                  <a:pt x="82952" y="1567703"/>
                  <a:pt x="81928" y="1580916"/>
                  <a:pt x="87923" y="1591408"/>
                </a:cubicBezTo>
                <a:cubicBezTo>
                  <a:pt x="94092" y="1602204"/>
                  <a:pt x="106340" y="1608233"/>
                  <a:pt x="114300" y="1617785"/>
                </a:cubicBezTo>
                <a:cubicBezTo>
                  <a:pt x="135693" y="1643456"/>
                  <a:pt x="155202" y="1670640"/>
                  <a:pt x="175847" y="1696916"/>
                </a:cubicBezTo>
                <a:cubicBezTo>
                  <a:pt x="187441" y="1711672"/>
                  <a:pt x="211016" y="1740877"/>
                  <a:pt x="211016" y="1740877"/>
                </a:cubicBezTo>
                <a:cubicBezTo>
                  <a:pt x="225666" y="1784829"/>
                  <a:pt x="212311" y="1754032"/>
                  <a:pt x="246185" y="1802423"/>
                </a:cubicBezTo>
                <a:cubicBezTo>
                  <a:pt x="321956" y="1910667"/>
                  <a:pt x="246157" y="1808249"/>
                  <a:pt x="307731" y="1890346"/>
                </a:cubicBezTo>
                <a:cubicBezTo>
                  <a:pt x="321998" y="1933148"/>
                  <a:pt x="309633" y="1905319"/>
                  <a:pt x="342900" y="1951893"/>
                </a:cubicBezTo>
                <a:cubicBezTo>
                  <a:pt x="349042" y="1960492"/>
                  <a:pt x="353377" y="1970450"/>
                  <a:pt x="360485" y="1978269"/>
                </a:cubicBezTo>
                <a:cubicBezTo>
                  <a:pt x="382789" y="2002804"/>
                  <a:pt x="412430" y="2021019"/>
                  <a:pt x="430823" y="2048608"/>
                </a:cubicBezTo>
                <a:cubicBezTo>
                  <a:pt x="461780" y="2095042"/>
                  <a:pt x="432684" y="2057739"/>
                  <a:pt x="483577" y="2101362"/>
                </a:cubicBezTo>
                <a:cubicBezTo>
                  <a:pt x="493018" y="2109454"/>
                  <a:pt x="499608" y="2120842"/>
                  <a:pt x="509954" y="2127739"/>
                </a:cubicBezTo>
                <a:cubicBezTo>
                  <a:pt x="517665" y="2132880"/>
                  <a:pt x="527653" y="2133277"/>
                  <a:pt x="536331" y="2136531"/>
                </a:cubicBezTo>
                <a:cubicBezTo>
                  <a:pt x="551109" y="2142073"/>
                  <a:pt x="566176" y="2147058"/>
                  <a:pt x="580293" y="2154116"/>
                </a:cubicBezTo>
                <a:cubicBezTo>
                  <a:pt x="589744" y="2158842"/>
                  <a:pt x="597219" y="2166974"/>
                  <a:pt x="606670" y="2171700"/>
                </a:cubicBezTo>
                <a:cubicBezTo>
                  <a:pt x="614960" y="2175845"/>
                  <a:pt x="624369" y="2177239"/>
                  <a:pt x="633047" y="2180493"/>
                </a:cubicBezTo>
                <a:cubicBezTo>
                  <a:pt x="647825" y="2186035"/>
                  <a:pt x="661496" y="2195169"/>
                  <a:pt x="677008" y="2198077"/>
                </a:cubicBezTo>
                <a:cubicBezTo>
                  <a:pt x="708825" y="2204042"/>
                  <a:pt x="741485" y="2203938"/>
                  <a:pt x="773723" y="2206869"/>
                </a:cubicBezTo>
                <a:cubicBezTo>
                  <a:pt x="787289" y="2210261"/>
                  <a:pt x="841688" y="2224454"/>
                  <a:pt x="852854" y="2224454"/>
                </a:cubicBezTo>
                <a:cubicBezTo>
                  <a:pt x="1019934" y="2224454"/>
                  <a:pt x="1186962" y="2218593"/>
                  <a:pt x="1354016" y="2215662"/>
                </a:cubicBezTo>
                <a:cubicBezTo>
                  <a:pt x="1496666" y="2179996"/>
                  <a:pt x="1294106" y="2234830"/>
                  <a:pt x="1415562" y="2189285"/>
                </a:cubicBezTo>
                <a:cubicBezTo>
                  <a:pt x="1429554" y="2184038"/>
                  <a:pt x="1444935" y="2183735"/>
                  <a:pt x="1459523" y="2180493"/>
                </a:cubicBezTo>
                <a:cubicBezTo>
                  <a:pt x="1564498" y="2157165"/>
                  <a:pt x="1405307" y="2188751"/>
                  <a:pt x="1547447" y="2162908"/>
                </a:cubicBezTo>
                <a:cubicBezTo>
                  <a:pt x="1562150" y="2160235"/>
                  <a:pt x="1576614" y="2156229"/>
                  <a:pt x="1591408" y="2154116"/>
                </a:cubicBezTo>
                <a:cubicBezTo>
                  <a:pt x="1617681" y="2150363"/>
                  <a:pt x="1644162" y="2148254"/>
                  <a:pt x="1670539" y="2145323"/>
                </a:cubicBezTo>
                <a:cubicBezTo>
                  <a:pt x="1698220" y="2136096"/>
                  <a:pt x="1701171" y="2134363"/>
                  <a:pt x="1732085" y="2127739"/>
                </a:cubicBezTo>
                <a:cubicBezTo>
                  <a:pt x="1761310" y="2121477"/>
                  <a:pt x="1791654" y="2119605"/>
                  <a:pt x="1820008" y="2110154"/>
                </a:cubicBezTo>
                <a:cubicBezTo>
                  <a:pt x="1863297" y="2095725"/>
                  <a:pt x="1837243" y="2102886"/>
                  <a:pt x="1899139" y="2092569"/>
                </a:cubicBezTo>
                <a:lnTo>
                  <a:pt x="1978270" y="2039816"/>
                </a:lnTo>
                <a:lnTo>
                  <a:pt x="2004647" y="2022231"/>
                </a:lnTo>
                <a:cubicBezTo>
                  <a:pt x="2014114" y="2003297"/>
                  <a:pt x="2025315" y="1977257"/>
                  <a:pt x="2039816" y="1960685"/>
                </a:cubicBezTo>
                <a:cubicBezTo>
                  <a:pt x="2053463" y="1945089"/>
                  <a:pt x="2070130" y="1932319"/>
                  <a:pt x="2083777" y="1916723"/>
                </a:cubicBezTo>
                <a:cubicBezTo>
                  <a:pt x="2169453" y="1818806"/>
                  <a:pt x="2021883" y="1969825"/>
                  <a:pt x="2127739" y="1863969"/>
                </a:cubicBezTo>
                <a:cubicBezTo>
                  <a:pt x="2133600" y="1849315"/>
                  <a:pt x="2139781" y="1834786"/>
                  <a:pt x="2145323" y="1820008"/>
                </a:cubicBezTo>
                <a:cubicBezTo>
                  <a:pt x="2148577" y="1811330"/>
                  <a:pt x="2148975" y="1801342"/>
                  <a:pt x="2154116" y="1793631"/>
                </a:cubicBezTo>
                <a:cubicBezTo>
                  <a:pt x="2161013" y="1783285"/>
                  <a:pt x="2171701" y="1776046"/>
                  <a:pt x="2180493" y="1767254"/>
                </a:cubicBezTo>
                <a:cubicBezTo>
                  <a:pt x="2186354" y="1752600"/>
                  <a:pt x="2192535" y="1738071"/>
                  <a:pt x="2198077" y="1723293"/>
                </a:cubicBezTo>
                <a:cubicBezTo>
                  <a:pt x="2201331" y="1714615"/>
                  <a:pt x="2202725" y="1705206"/>
                  <a:pt x="2206870" y="1696916"/>
                </a:cubicBezTo>
                <a:cubicBezTo>
                  <a:pt x="2211596" y="1687465"/>
                  <a:pt x="2219211" y="1679714"/>
                  <a:pt x="2224454" y="1670539"/>
                </a:cubicBezTo>
                <a:cubicBezTo>
                  <a:pt x="2230957" y="1659159"/>
                  <a:pt x="2236177" y="1647092"/>
                  <a:pt x="2242039" y="1635369"/>
                </a:cubicBezTo>
                <a:cubicBezTo>
                  <a:pt x="2244970" y="1614854"/>
                  <a:pt x="2246171" y="1594016"/>
                  <a:pt x="2250831" y="1573823"/>
                </a:cubicBezTo>
                <a:cubicBezTo>
                  <a:pt x="2254999" y="1555762"/>
                  <a:pt x="2262554" y="1538654"/>
                  <a:pt x="2268416" y="1521069"/>
                </a:cubicBezTo>
                <a:cubicBezTo>
                  <a:pt x="2281353" y="1482258"/>
                  <a:pt x="2273063" y="1502984"/>
                  <a:pt x="2294793" y="1459523"/>
                </a:cubicBezTo>
                <a:cubicBezTo>
                  <a:pt x="2297724" y="1441938"/>
                  <a:pt x="2303585" y="1424596"/>
                  <a:pt x="2303585" y="1406769"/>
                </a:cubicBezTo>
                <a:cubicBezTo>
                  <a:pt x="2303585" y="1210386"/>
                  <a:pt x="2300246" y="1013992"/>
                  <a:pt x="2294793" y="817685"/>
                </a:cubicBezTo>
                <a:cubicBezTo>
                  <a:pt x="2293968" y="787988"/>
                  <a:pt x="2284657" y="773418"/>
                  <a:pt x="2277208" y="747346"/>
                </a:cubicBezTo>
                <a:cubicBezTo>
                  <a:pt x="2273888" y="735727"/>
                  <a:pt x="2270403" y="724096"/>
                  <a:pt x="2268416" y="712177"/>
                </a:cubicBezTo>
                <a:cubicBezTo>
                  <a:pt x="2264531" y="688870"/>
                  <a:pt x="2263850" y="665086"/>
                  <a:pt x="2259623" y="641839"/>
                </a:cubicBezTo>
                <a:cubicBezTo>
                  <a:pt x="2257965" y="632721"/>
                  <a:pt x="2253079" y="624453"/>
                  <a:pt x="2250831" y="615462"/>
                </a:cubicBezTo>
                <a:cubicBezTo>
                  <a:pt x="2247207" y="600964"/>
                  <a:pt x="2247286" y="585493"/>
                  <a:pt x="2242039" y="571500"/>
                </a:cubicBezTo>
                <a:cubicBezTo>
                  <a:pt x="2238329" y="561606"/>
                  <a:pt x="2229180" y="554575"/>
                  <a:pt x="2224454" y="545123"/>
                </a:cubicBezTo>
                <a:cubicBezTo>
                  <a:pt x="2217396" y="531007"/>
                  <a:pt x="2212412" y="515940"/>
                  <a:pt x="2206870" y="501162"/>
                </a:cubicBezTo>
                <a:cubicBezTo>
                  <a:pt x="2203616" y="492484"/>
                  <a:pt x="2202222" y="483075"/>
                  <a:pt x="2198077" y="474785"/>
                </a:cubicBezTo>
                <a:cubicBezTo>
                  <a:pt x="2190434" y="459500"/>
                  <a:pt x="2181954" y="444494"/>
                  <a:pt x="2171700" y="430823"/>
                </a:cubicBezTo>
                <a:cubicBezTo>
                  <a:pt x="2164239" y="420876"/>
                  <a:pt x="2153283" y="413998"/>
                  <a:pt x="2145323" y="404446"/>
                </a:cubicBezTo>
                <a:cubicBezTo>
                  <a:pt x="2138558" y="396328"/>
                  <a:pt x="2135211" y="385541"/>
                  <a:pt x="2127739" y="378069"/>
                </a:cubicBezTo>
                <a:cubicBezTo>
                  <a:pt x="2114469" y="364799"/>
                  <a:pt x="2097047" y="356170"/>
                  <a:pt x="2083777" y="342900"/>
                </a:cubicBezTo>
                <a:cubicBezTo>
                  <a:pt x="2076305" y="335428"/>
                  <a:pt x="2073070" y="324546"/>
                  <a:pt x="2066193" y="316523"/>
                </a:cubicBezTo>
                <a:cubicBezTo>
                  <a:pt x="2055403" y="303935"/>
                  <a:pt x="2043414" y="292368"/>
                  <a:pt x="2031023" y="281354"/>
                </a:cubicBezTo>
                <a:cubicBezTo>
                  <a:pt x="2016997" y="268887"/>
                  <a:pt x="2001185" y="258542"/>
                  <a:pt x="1987062" y="246185"/>
                </a:cubicBezTo>
                <a:cubicBezTo>
                  <a:pt x="1977704" y="237997"/>
                  <a:pt x="1970126" y="227900"/>
                  <a:pt x="1960685" y="219808"/>
                </a:cubicBezTo>
                <a:cubicBezTo>
                  <a:pt x="1949559" y="210271"/>
                  <a:pt x="1936642" y="202968"/>
                  <a:pt x="1925516" y="193431"/>
                </a:cubicBezTo>
                <a:cubicBezTo>
                  <a:pt x="1883605" y="157507"/>
                  <a:pt x="1917629" y="173217"/>
                  <a:pt x="1872762" y="158262"/>
                </a:cubicBezTo>
                <a:cubicBezTo>
                  <a:pt x="1826051" y="127121"/>
                  <a:pt x="1866954" y="151773"/>
                  <a:pt x="1802423" y="123093"/>
                </a:cubicBezTo>
                <a:cubicBezTo>
                  <a:pt x="1790446" y="117770"/>
                  <a:pt x="1779688" y="109653"/>
                  <a:pt x="1767254" y="105508"/>
                </a:cubicBezTo>
                <a:cubicBezTo>
                  <a:pt x="1753077" y="100782"/>
                  <a:pt x="1737881" y="99958"/>
                  <a:pt x="1723293" y="96716"/>
                </a:cubicBezTo>
                <a:cubicBezTo>
                  <a:pt x="1711497" y="94095"/>
                  <a:pt x="1699587" y="91744"/>
                  <a:pt x="1688123" y="87923"/>
                </a:cubicBezTo>
                <a:cubicBezTo>
                  <a:pt x="1673150" y="82932"/>
                  <a:pt x="1659279" y="74874"/>
                  <a:pt x="1644162" y="70339"/>
                </a:cubicBezTo>
                <a:cubicBezTo>
                  <a:pt x="1629848" y="66045"/>
                  <a:pt x="1614618" y="65478"/>
                  <a:pt x="1600200" y="61546"/>
                </a:cubicBezTo>
                <a:cubicBezTo>
                  <a:pt x="1490727" y="31690"/>
                  <a:pt x="1604017" y="53391"/>
                  <a:pt x="1494693" y="35169"/>
                </a:cubicBezTo>
                <a:cubicBezTo>
                  <a:pt x="1480039" y="29308"/>
                  <a:pt x="1466094" y="21200"/>
                  <a:pt x="1450731" y="17585"/>
                </a:cubicBezTo>
                <a:cubicBezTo>
                  <a:pt x="1416024" y="9419"/>
                  <a:pt x="1345223" y="0"/>
                  <a:pt x="1345223" y="0"/>
                </a:cubicBezTo>
                <a:cubicBezTo>
                  <a:pt x="1277815" y="2931"/>
                  <a:pt x="1209950" y="424"/>
                  <a:pt x="1143000" y="8793"/>
                </a:cubicBezTo>
                <a:cubicBezTo>
                  <a:pt x="1115411" y="12242"/>
                  <a:pt x="1063870" y="35169"/>
                  <a:pt x="1063870" y="35169"/>
                </a:cubicBezTo>
                <a:cubicBezTo>
                  <a:pt x="1055078" y="41031"/>
                  <a:pt x="1046945" y="48028"/>
                  <a:pt x="1037493" y="52754"/>
                </a:cubicBezTo>
                <a:cubicBezTo>
                  <a:pt x="1029422" y="56790"/>
                  <a:pt x="982376" y="75326"/>
                  <a:pt x="967154" y="79131"/>
                </a:cubicBezTo>
                <a:cubicBezTo>
                  <a:pt x="952656" y="82755"/>
                  <a:pt x="937896" y="85250"/>
                  <a:pt x="923193" y="87923"/>
                </a:cubicBezTo>
                <a:cubicBezTo>
                  <a:pt x="905653" y="91112"/>
                  <a:pt x="887734" y="92392"/>
                  <a:pt x="870439" y="96716"/>
                </a:cubicBezTo>
                <a:cubicBezTo>
                  <a:pt x="833487" y="105954"/>
                  <a:pt x="808691" y="118772"/>
                  <a:pt x="773723" y="131885"/>
                </a:cubicBezTo>
                <a:cubicBezTo>
                  <a:pt x="741382" y="144013"/>
                  <a:pt x="746487" y="137676"/>
                  <a:pt x="712177" y="158262"/>
                </a:cubicBezTo>
                <a:cubicBezTo>
                  <a:pt x="694055" y="169135"/>
                  <a:pt x="678326" y="183979"/>
                  <a:pt x="659423" y="193431"/>
                </a:cubicBezTo>
                <a:lnTo>
                  <a:pt x="624254" y="211016"/>
                </a:lnTo>
              </a:path>
            </a:pathLst>
          </a:cu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00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20433424">
            <a:off x="7535523" y="3441306"/>
            <a:ext cx="469412" cy="82424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681795" y="3493905"/>
            <a:ext cx="511048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Holding money has an opportunity cost of the interest you could have earned by putting in a savings account/investing. 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2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88199"/>
            <a:ext cx="10515600" cy="1200860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Note: Expansionary or contractionary </a:t>
            </a:r>
            <a:r>
              <a:rPr lang="en-AU" dirty="0" smtClean="0">
                <a:solidFill>
                  <a:srgbClr val="00B0F0"/>
                </a:solidFill>
              </a:rPr>
              <a:t>monetary policy isn’t necessarily 100% effective</a:t>
            </a:r>
            <a:r>
              <a:rPr lang="en-AU" dirty="0" smtClean="0"/>
              <a:t>. It will </a:t>
            </a:r>
            <a:r>
              <a:rPr lang="en-AU" dirty="0" smtClean="0">
                <a:solidFill>
                  <a:srgbClr val="00B0F0"/>
                </a:solidFill>
              </a:rPr>
              <a:t>help to close the output gap </a:t>
            </a:r>
            <a:r>
              <a:rPr lang="en-AU" dirty="0" smtClean="0"/>
              <a:t>but not necessarily the whole way. 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99" y="562629"/>
            <a:ext cx="9773308" cy="4825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0206" y="544700"/>
            <a:ext cx="2041302" cy="808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599" y="120682"/>
            <a:ext cx="10515600" cy="123298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AU" dirty="0" smtClean="0"/>
              <a:t>The Effectiveness of Expansionary and Contractionary MP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639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monetary policy always be completely effective in closing a macroeconomic output gap?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It will move the economy back closer to </a:t>
            </a:r>
            <a:r>
              <a:rPr lang="en-US" dirty="0" err="1" smtClean="0">
                <a:solidFill>
                  <a:srgbClr val="FF0000"/>
                </a:solidFill>
              </a:rPr>
              <a:t>Yp</a:t>
            </a:r>
            <a:r>
              <a:rPr lang="en-US" dirty="0" smtClean="0">
                <a:solidFill>
                  <a:srgbClr val="FF0000"/>
                </a:solidFill>
              </a:rPr>
              <a:t> but not necessarily be 100% effective.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5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067" y="148760"/>
            <a:ext cx="6110674" cy="633111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Money Market 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6593" y="3021850"/>
            <a:ext cx="5626466" cy="391492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AU" sz="2000" dirty="0" smtClean="0"/>
              <a:t>Money Demand (MD)</a:t>
            </a:r>
          </a:p>
          <a:p>
            <a:pPr lvl="1"/>
            <a:r>
              <a:rPr lang="en-AU" sz="1800" dirty="0" smtClean="0"/>
              <a:t>The demand to hold liquid money (M1).</a:t>
            </a:r>
          </a:p>
          <a:p>
            <a:pPr lvl="2"/>
            <a:r>
              <a:rPr lang="en-AU" sz="1600" dirty="0" smtClean="0"/>
              <a:t>Reasons: Transactions, to hold as an asset</a:t>
            </a:r>
          </a:p>
          <a:p>
            <a:pPr lvl="1"/>
            <a:r>
              <a:rPr lang="en-AU" sz="1800" dirty="0" smtClean="0"/>
              <a:t>↑Interest </a:t>
            </a:r>
            <a:r>
              <a:rPr lang="en-AU" sz="1800" dirty="0" err="1" smtClean="0"/>
              <a:t>Rate↓Quantity</a:t>
            </a:r>
            <a:r>
              <a:rPr lang="en-AU" sz="1800" dirty="0"/>
              <a:t> </a:t>
            </a:r>
            <a:r>
              <a:rPr lang="en-AU" sz="1800" dirty="0" smtClean="0"/>
              <a:t>of Money demanded (negative relationship)</a:t>
            </a:r>
          </a:p>
          <a:p>
            <a:pPr lvl="1"/>
            <a:r>
              <a:rPr lang="en-AU" sz="1800" dirty="0" smtClean="0"/>
              <a:t>Shifters: </a:t>
            </a:r>
            <a:r>
              <a:rPr lang="en-AU" sz="1800" dirty="0" smtClean="0">
                <a:latin typeface="Script MT Bold" panose="03040602040607080904" pitchFamily="66" charset="0"/>
              </a:rPr>
              <a:t>∆</a:t>
            </a:r>
            <a:r>
              <a:rPr lang="en-AU" sz="1800" dirty="0" smtClean="0"/>
              <a:t>Price Level, </a:t>
            </a:r>
            <a:r>
              <a:rPr lang="en-AU" sz="1800" dirty="0" smtClean="0">
                <a:latin typeface="Script MT Bold" panose="03040602040607080904" pitchFamily="66" charset="0"/>
              </a:rPr>
              <a:t>∆</a:t>
            </a:r>
            <a:r>
              <a:rPr lang="en-AU" sz="1800" dirty="0" smtClean="0"/>
              <a:t>National Income, </a:t>
            </a:r>
            <a:r>
              <a:rPr lang="en-AU" sz="1800" dirty="0">
                <a:latin typeface="Script MT Bold" panose="03040602040607080904" pitchFamily="66" charset="0"/>
              </a:rPr>
              <a:t>∆ </a:t>
            </a:r>
            <a:r>
              <a:rPr lang="en-AU" sz="1800" dirty="0" smtClean="0"/>
              <a:t>Bank Technology, </a:t>
            </a:r>
            <a:r>
              <a:rPr lang="en-AU" sz="1800" dirty="0" smtClean="0">
                <a:latin typeface="Script MT Bold" panose="03040602040607080904" pitchFamily="66" charset="0"/>
              </a:rPr>
              <a:t>∆</a:t>
            </a:r>
            <a:r>
              <a:rPr lang="en-AU" sz="1800" dirty="0"/>
              <a:t>AD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AU" sz="2000" dirty="0" smtClean="0"/>
              <a:t>Money Supply (MS)</a:t>
            </a:r>
          </a:p>
          <a:p>
            <a:pPr lvl="1"/>
            <a:r>
              <a:rPr lang="en-AU" sz="1800" dirty="0" smtClean="0"/>
              <a:t>The supply of money which is controlled by the Federal Reserve which is why it is vertical.</a:t>
            </a:r>
          </a:p>
          <a:p>
            <a:pPr lvl="1"/>
            <a:r>
              <a:rPr lang="en-AU" sz="1900" dirty="0"/>
              <a:t>Shifters: </a:t>
            </a:r>
            <a:r>
              <a:rPr lang="en-AU" sz="1900" dirty="0" smtClean="0"/>
              <a:t>Increases or decreases in MS are made by the Fed</a:t>
            </a:r>
            <a:endParaRPr lang="en-AU" sz="1900" dirty="0"/>
          </a:p>
          <a:p>
            <a:pPr>
              <a:buFont typeface="Wingdings" panose="05000000000000000000" pitchFamily="2" charset="2"/>
              <a:buChar char="q"/>
            </a:pPr>
            <a:r>
              <a:rPr lang="en-AU" sz="2000" dirty="0" smtClean="0"/>
              <a:t>Nominal Interest Rate is used in this model</a:t>
            </a:r>
          </a:p>
          <a:p>
            <a:pPr lvl="1"/>
            <a:r>
              <a:rPr lang="en-AU" sz="1800" dirty="0" smtClean="0"/>
              <a:t>The Money Market is a ‘short term’ market and inflation is not a factor in the short run. </a:t>
            </a:r>
            <a:endParaRPr lang="en-AU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005" y="148760"/>
            <a:ext cx="4545642" cy="2794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69" y="1178141"/>
            <a:ext cx="3161823" cy="22003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208" y="4481996"/>
            <a:ext cx="2879074" cy="2202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993" y="4329956"/>
            <a:ext cx="2923505" cy="2233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1456" y="1353055"/>
            <a:ext cx="2793490" cy="2310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369" y="3754046"/>
            <a:ext cx="304713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/>
              <a:t>Expansionary Monetary Policy</a:t>
            </a:r>
            <a:endParaRPr lang="en-A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26182" y="806291"/>
            <a:ext cx="364834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/>
              <a:t>Contractionary Monetary Policy</a:t>
            </a:r>
            <a:endParaRPr lang="en-A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324862" y="3754046"/>
            <a:ext cx="220142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i="1" dirty="0" smtClean="0"/>
              <a:t>↑</a:t>
            </a:r>
            <a:r>
              <a:rPr lang="en-AU" dirty="0" smtClean="0"/>
              <a:t>Money Supply, ↓Interest Rates 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3948336" y="752775"/>
            <a:ext cx="197771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↓ </a:t>
            </a:r>
            <a:r>
              <a:rPr lang="en-AU" dirty="0" smtClean="0"/>
              <a:t>Money Supply, </a:t>
            </a:r>
            <a:r>
              <a:rPr lang="en-AU" dirty="0"/>
              <a:t>↑ </a:t>
            </a:r>
            <a:r>
              <a:rPr lang="en-AU" dirty="0" smtClean="0"/>
              <a:t>Interest Rates </a:t>
            </a: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5515878" y="1751533"/>
            <a:ext cx="1310715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↓</a:t>
            </a:r>
            <a:r>
              <a:rPr lang="en-AU" dirty="0" smtClean="0"/>
              <a:t>C↓</a:t>
            </a:r>
            <a:r>
              <a:rPr lang="en-AU" dirty="0"/>
              <a:t>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4024" y="4329956"/>
            <a:ext cx="931321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 smtClean="0"/>
              <a:t>↑C</a:t>
            </a:r>
            <a:r>
              <a:rPr lang="en-AU" dirty="0"/>
              <a:t> </a:t>
            </a:r>
            <a:r>
              <a:rPr lang="en-AU" dirty="0" smtClean="0"/>
              <a:t>↑I</a:t>
            </a:r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>
            <a:off x="5607410" y="2065607"/>
            <a:ext cx="995614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 smtClean="0"/>
              <a:t>↓AD</a:t>
            </a:r>
            <a:endParaRPr lang="en-AU" dirty="0"/>
          </a:p>
        </p:txBody>
      </p:sp>
      <p:sp>
        <p:nvSpPr>
          <p:cNvPr id="21" name="TextBox 20"/>
          <p:cNvSpPr txBox="1"/>
          <p:nvPr/>
        </p:nvSpPr>
        <p:spPr>
          <a:xfrm>
            <a:off x="5267988" y="4688574"/>
            <a:ext cx="995614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 smtClean="0"/>
              <a:t>↑AD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2524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178858"/>
            <a:ext cx="5203092" cy="600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Monetary Policy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778933"/>
            <a:ext cx="6180668" cy="44958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solidFill>
                  <a:srgbClr val="00B0F0"/>
                </a:solidFill>
              </a:rPr>
              <a:t>Monetary policy </a:t>
            </a:r>
            <a:r>
              <a:rPr lang="en-US" sz="2000" dirty="0" smtClean="0"/>
              <a:t>is the other main tool that the government can use to manage the economy. (What was the other one? </a:t>
            </a:r>
            <a:r>
              <a:rPr lang="en-US" sz="2000" dirty="0" smtClean="0">
                <a:solidFill>
                  <a:srgbClr val="00B0F0"/>
                </a:solidFill>
              </a:rPr>
              <a:t>Fiscal Policy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9C5BCD"/>
                </a:solidFill>
              </a:rPr>
              <a:t>Monetary Policy - Changing Interest Rates</a:t>
            </a:r>
          </a:p>
          <a:p>
            <a:r>
              <a:rPr lang="en-US" sz="2000" dirty="0" smtClean="0"/>
              <a:t>We have now seen that MP is the </a:t>
            </a:r>
            <a:r>
              <a:rPr lang="en-US" sz="2000" dirty="0" smtClean="0">
                <a:solidFill>
                  <a:srgbClr val="00B0F0"/>
                </a:solidFill>
              </a:rPr>
              <a:t>changing of the interest rate</a:t>
            </a:r>
            <a:r>
              <a:rPr lang="en-US" sz="2000" dirty="0" smtClean="0"/>
              <a:t> by </a:t>
            </a:r>
            <a:r>
              <a:rPr lang="en-US" sz="2000" dirty="0" smtClean="0">
                <a:solidFill>
                  <a:srgbClr val="00B0F0"/>
                </a:solidFill>
              </a:rPr>
              <a:t>changing the money supply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Changing the interest rate has the following consequence on the economy.</a:t>
            </a:r>
          </a:p>
          <a:p>
            <a:pPr lvl="1"/>
            <a:r>
              <a:rPr lang="en-US" sz="1800" dirty="0" smtClean="0"/>
              <a:t>Investment (I) changes because the cost of borrowing is lower</a:t>
            </a:r>
          </a:p>
          <a:p>
            <a:pPr lvl="1"/>
            <a:r>
              <a:rPr lang="en-US" sz="1800" dirty="0" smtClean="0"/>
              <a:t>Consumption (C) changes for interest sensitive products such as houses, cars, college tuition etc.</a:t>
            </a:r>
          </a:p>
          <a:p>
            <a:pPr lvl="1"/>
            <a:r>
              <a:rPr lang="en-US" sz="1800" dirty="0" smtClean="0"/>
              <a:t>This leads to an </a:t>
            </a:r>
            <a:r>
              <a:rPr lang="en-US" sz="1800" dirty="0" smtClean="0">
                <a:solidFill>
                  <a:srgbClr val="00B0F0"/>
                </a:solidFill>
              </a:rPr>
              <a:t>increase or decrease in AD </a:t>
            </a:r>
            <a:r>
              <a:rPr lang="en-US" sz="1800" dirty="0" smtClean="0"/>
              <a:t>which can help fight a slowing economy which is in a negative output gap.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116" y="191656"/>
            <a:ext cx="3584193" cy="30011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120" y="3619166"/>
            <a:ext cx="3823813" cy="2979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25945" y="3215181"/>
            <a:ext cx="1844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The effect on the AD is the same as fiscal policy.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48241" y="1870488"/>
            <a:ext cx="1911771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↑ </a:t>
            </a:r>
            <a:r>
              <a:rPr lang="en-AU" dirty="0"/>
              <a:t>money</a:t>
            </a:r>
            <a:r>
              <a:rPr lang="en-AU" b="1" dirty="0">
                <a:solidFill>
                  <a:srgbClr val="FF0000"/>
                </a:solidFill>
              </a:rPr>
              <a:t> </a:t>
            </a:r>
            <a:r>
              <a:rPr lang="en-AU" dirty="0"/>
              <a:t>supply</a:t>
            </a:r>
            <a:r>
              <a:rPr lang="en-AU" b="1" dirty="0">
                <a:solidFill>
                  <a:srgbClr val="FF0000"/>
                </a:solidFill>
              </a:rPr>
              <a:t> </a:t>
            </a:r>
            <a:r>
              <a:rPr lang="en-AU" b="1" dirty="0" smtClean="0"/>
              <a:t>→</a:t>
            </a:r>
            <a:r>
              <a:rPr lang="en-AU" b="1" dirty="0" smtClean="0">
                <a:solidFill>
                  <a:srgbClr val="FF0000"/>
                </a:solidFill>
              </a:rPr>
              <a:t>↓</a:t>
            </a:r>
            <a:r>
              <a:rPr lang="en-US" dirty="0" smtClean="0"/>
              <a:t> interest rate </a:t>
            </a:r>
            <a:r>
              <a:rPr lang="en-AU" b="1" dirty="0"/>
              <a:t>→</a:t>
            </a:r>
            <a:r>
              <a:rPr lang="en-US" dirty="0" smtClean="0"/>
              <a:t> </a:t>
            </a:r>
            <a:r>
              <a:rPr lang="en-AU" b="1" dirty="0">
                <a:solidFill>
                  <a:srgbClr val="FF0000"/>
                </a:solidFill>
              </a:rPr>
              <a:t>↑</a:t>
            </a:r>
            <a:r>
              <a:rPr lang="en-US" dirty="0" smtClean="0"/>
              <a:t> AD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048241" y="5397843"/>
            <a:ext cx="1911772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↓</a:t>
            </a:r>
            <a:r>
              <a:rPr lang="en-AU" b="1" dirty="0" smtClean="0">
                <a:solidFill>
                  <a:srgbClr val="FF0000"/>
                </a:solidFill>
              </a:rPr>
              <a:t> </a:t>
            </a:r>
            <a:r>
              <a:rPr lang="en-AU" dirty="0"/>
              <a:t>money</a:t>
            </a:r>
            <a:r>
              <a:rPr lang="en-AU" b="1" dirty="0">
                <a:solidFill>
                  <a:srgbClr val="FF0000"/>
                </a:solidFill>
              </a:rPr>
              <a:t> </a:t>
            </a:r>
            <a:r>
              <a:rPr lang="en-AU" dirty="0"/>
              <a:t>supply</a:t>
            </a:r>
            <a:r>
              <a:rPr lang="en-AU" b="1" dirty="0">
                <a:solidFill>
                  <a:srgbClr val="FF0000"/>
                </a:solidFill>
              </a:rPr>
              <a:t> </a:t>
            </a:r>
            <a:r>
              <a:rPr lang="en-AU" b="1" dirty="0" smtClean="0"/>
              <a:t>→</a:t>
            </a:r>
            <a:r>
              <a:rPr lang="en-AU" b="1" dirty="0">
                <a:solidFill>
                  <a:srgbClr val="FF0000"/>
                </a:solidFill>
              </a:rPr>
              <a:t> ↑</a:t>
            </a:r>
            <a:r>
              <a:rPr lang="en-US" dirty="0" smtClean="0"/>
              <a:t> </a:t>
            </a:r>
            <a:r>
              <a:rPr lang="en-US" dirty="0"/>
              <a:t>interest rate </a:t>
            </a:r>
            <a:r>
              <a:rPr lang="en-AU" b="1" dirty="0"/>
              <a:t>→</a:t>
            </a:r>
            <a:r>
              <a:rPr lang="en-US" dirty="0"/>
              <a:t> </a:t>
            </a:r>
            <a:r>
              <a:rPr lang="en-AU" b="1" dirty="0">
                <a:solidFill>
                  <a:srgbClr val="FF0000"/>
                </a:solidFill>
              </a:rPr>
              <a:t>↓</a:t>
            </a:r>
            <a:r>
              <a:rPr lang="en-US" dirty="0" smtClean="0"/>
              <a:t> </a:t>
            </a:r>
            <a:r>
              <a:rPr lang="en-US" dirty="0"/>
              <a:t>AD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881" y="4827690"/>
            <a:ext cx="1821586" cy="20303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7800" y="5274733"/>
            <a:ext cx="4135121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AU" sz="1600" b="1" dirty="0" smtClean="0">
                <a:solidFill>
                  <a:srgbClr val="FF0000"/>
                </a:solidFill>
              </a:rPr>
              <a:t>Monetary Policy – ↑↓ money supply to ↓</a:t>
            </a:r>
            <a:r>
              <a:rPr lang="en-AU" sz="1600" b="1" dirty="0">
                <a:solidFill>
                  <a:srgbClr val="FF0000"/>
                </a:solidFill>
              </a:rPr>
              <a:t>↑</a:t>
            </a:r>
            <a:r>
              <a:rPr lang="en-AU" sz="1600" b="1" dirty="0" smtClean="0">
                <a:solidFill>
                  <a:srgbClr val="FF0000"/>
                </a:solidFill>
              </a:rPr>
              <a:t> the interest rate.</a:t>
            </a:r>
          </a:p>
          <a:p>
            <a:r>
              <a:rPr lang="en-AU" sz="1600" dirty="0" smtClean="0">
                <a:solidFill>
                  <a:srgbClr val="FF0000"/>
                </a:solidFill>
              </a:rPr>
              <a:t>Expansionary – ↑ AD (correct –</a:t>
            </a:r>
            <a:r>
              <a:rPr lang="en-AU" sz="1600" dirty="0" err="1" smtClean="0">
                <a:solidFill>
                  <a:srgbClr val="FF0000"/>
                </a:solidFill>
              </a:rPr>
              <a:t>ve</a:t>
            </a:r>
            <a:r>
              <a:rPr lang="en-AU" sz="1600" dirty="0" smtClean="0">
                <a:solidFill>
                  <a:srgbClr val="FF0000"/>
                </a:solidFill>
              </a:rPr>
              <a:t> output gap)</a:t>
            </a:r>
          </a:p>
          <a:p>
            <a:r>
              <a:rPr lang="en-AU" sz="1600" dirty="0" smtClean="0">
                <a:solidFill>
                  <a:srgbClr val="FF0000"/>
                </a:solidFill>
              </a:rPr>
              <a:t>Contractionary – ↓ AD (correct +</a:t>
            </a:r>
            <a:r>
              <a:rPr lang="en-AU" sz="1600" dirty="0" err="1" smtClean="0">
                <a:solidFill>
                  <a:srgbClr val="FF0000"/>
                </a:solidFill>
              </a:rPr>
              <a:t>ve</a:t>
            </a:r>
            <a:r>
              <a:rPr lang="en-AU" sz="1600" dirty="0" smtClean="0">
                <a:solidFill>
                  <a:srgbClr val="FF0000"/>
                </a:solidFill>
              </a:rPr>
              <a:t> output gap)</a:t>
            </a:r>
            <a:endParaRPr lang="en-AU" sz="16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7800" y="1592826"/>
            <a:ext cx="5810045" cy="473041"/>
          </a:xfrm>
          <a:prstGeom prst="rect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10571822" y="4420655"/>
            <a:ext cx="1352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Fighting Inflation / Correcting +</a:t>
            </a:r>
            <a:r>
              <a:rPr lang="en-AU" sz="1400" dirty="0" err="1" smtClean="0"/>
              <a:t>ve</a:t>
            </a:r>
            <a:r>
              <a:rPr lang="en-AU" sz="1400" dirty="0" smtClean="0"/>
              <a:t> output Gap</a:t>
            </a:r>
            <a:endParaRPr lang="en-AU" sz="1400" dirty="0"/>
          </a:p>
        </p:txBody>
      </p:sp>
      <p:sp>
        <p:nvSpPr>
          <p:cNvPr id="13" name="Rectangle 12"/>
          <p:cNvSpPr/>
          <p:nvPr/>
        </p:nvSpPr>
        <p:spPr>
          <a:xfrm>
            <a:off x="9879716" y="735388"/>
            <a:ext cx="23122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Fighting </a:t>
            </a:r>
            <a:r>
              <a:rPr lang="en-AU" dirty="0" smtClean="0"/>
              <a:t>Recession </a:t>
            </a:r>
            <a:r>
              <a:rPr lang="en-AU" dirty="0"/>
              <a:t>/ Correcting </a:t>
            </a:r>
            <a:r>
              <a:rPr lang="en-AU" dirty="0" smtClean="0"/>
              <a:t>-</a:t>
            </a:r>
            <a:r>
              <a:rPr lang="en-AU" dirty="0" err="1" smtClean="0"/>
              <a:t>ve</a:t>
            </a:r>
            <a:r>
              <a:rPr lang="en-AU" dirty="0" smtClean="0"/>
              <a:t> </a:t>
            </a:r>
            <a:r>
              <a:rPr lang="en-AU" dirty="0"/>
              <a:t>output Gap</a:t>
            </a:r>
          </a:p>
        </p:txBody>
      </p:sp>
    </p:spTree>
    <p:extLst>
      <p:ext uri="{BB962C8B-B14F-4D97-AF65-F5344CB8AC3E}">
        <p14:creationId xmlns:p14="http://schemas.microsoft.com/office/powerpoint/2010/main" val="174766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007600" cy="6170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Comparison: Fiscal Policy, Monetary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05" y="982135"/>
            <a:ext cx="10807937" cy="587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2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https://</a:t>
            </a:r>
            <a:r>
              <a:rPr lang="en-AU" dirty="0" smtClean="0">
                <a:hlinkClick r:id="rId2"/>
              </a:rPr>
              <a:t>youtu.be/PHe0bXAIuk0?t=745</a:t>
            </a:r>
            <a:endParaRPr lang="en-AU" dirty="0" smtClean="0"/>
          </a:p>
          <a:p>
            <a:r>
              <a:rPr lang="en-AU" dirty="0" smtClean="0"/>
              <a:t>Ray </a:t>
            </a:r>
            <a:r>
              <a:rPr lang="en-AU" dirty="0" err="1" smtClean="0"/>
              <a:t>Dalio</a:t>
            </a:r>
            <a:r>
              <a:rPr lang="en-AU" dirty="0" smtClean="0"/>
              <a:t> – Central Bank Increasing Interest Rates vs Inflation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719" y="3058929"/>
            <a:ext cx="6992326" cy="28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1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83771"/>
            <a:ext cx="10515600" cy="944135"/>
          </a:xfrm>
        </p:spPr>
        <p:txBody>
          <a:bodyPr/>
          <a:lstStyle/>
          <a:p>
            <a:r>
              <a:rPr lang="en-US" dirty="0" smtClean="0"/>
              <a:t>The Investment Curve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0808" y="1370805"/>
            <a:ext cx="5404338" cy="368477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B0F0"/>
                </a:solidFill>
              </a:rPr>
              <a:t>investment curve </a:t>
            </a:r>
            <a:r>
              <a:rPr lang="en-US" dirty="0" smtClean="0"/>
              <a:t>is not an essential graph to draw, but it does help us to understand the </a:t>
            </a:r>
            <a:r>
              <a:rPr lang="en-US" dirty="0" smtClean="0">
                <a:solidFill>
                  <a:srgbClr val="00B0F0"/>
                </a:solidFill>
              </a:rPr>
              <a:t>relationship between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00B0F0"/>
                </a:solidFill>
              </a:rPr>
              <a:t>interest</a:t>
            </a:r>
            <a:r>
              <a:rPr lang="en-US" dirty="0" smtClean="0"/>
              <a:t> rate and the amount of </a:t>
            </a:r>
            <a:r>
              <a:rPr lang="en-US" dirty="0" smtClean="0">
                <a:solidFill>
                  <a:srgbClr val="00B0F0"/>
                </a:solidFill>
              </a:rPr>
              <a:t>investment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F0"/>
                </a:solidFill>
              </a:rPr>
              <a:t>I</a:t>
            </a:r>
            <a:r>
              <a:rPr lang="en-US" dirty="0" smtClean="0"/>
              <a:t> (remember that AD=C+I+G+X-M) in the economy. </a:t>
            </a:r>
          </a:p>
          <a:p>
            <a:r>
              <a:rPr lang="en-US" dirty="0" smtClean="0"/>
              <a:t>The investment curve is really the </a:t>
            </a:r>
            <a:r>
              <a:rPr lang="en-US" dirty="0" smtClean="0">
                <a:solidFill>
                  <a:srgbClr val="00B0F0"/>
                </a:solidFill>
              </a:rPr>
              <a:t>demand curve for investment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Therefore, it is downward sloping.</a:t>
            </a:r>
          </a:p>
          <a:p>
            <a:pPr lvl="1"/>
            <a:r>
              <a:rPr lang="en-US" dirty="0" smtClean="0"/>
              <a:t>It has an inverse relationship with the interest rate in the economy.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947" y="1027906"/>
            <a:ext cx="5896798" cy="48489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0808" y="5055576"/>
            <a:ext cx="4938346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The Investment Curve and Monetary Policy</a:t>
            </a:r>
          </a:p>
          <a:p>
            <a:r>
              <a:rPr lang="en-US" dirty="0" smtClean="0"/>
              <a:t>We discussed how the change of NIR affects AD.</a:t>
            </a:r>
          </a:p>
          <a:p>
            <a:r>
              <a:rPr lang="en-US" dirty="0" smtClean="0"/>
              <a:t>↑NIR→</a:t>
            </a:r>
            <a:r>
              <a:rPr lang="en-US" dirty="0"/>
              <a:t> </a:t>
            </a:r>
            <a:r>
              <a:rPr lang="en-US" dirty="0" smtClean="0"/>
              <a:t>↑cost of borrowing</a:t>
            </a:r>
            <a:r>
              <a:rPr lang="en-US" dirty="0"/>
              <a:t>→</a:t>
            </a:r>
            <a:r>
              <a:rPr lang="en-US" dirty="0" smtClean="0"/>
              <a:t>↓I↓C→↓AD</a:t>
            </a:r>
          </a:p>
          <a:p>
            <a:r>
              <a:rPr lang="en-US" dirty="0"/>
              <a:t>↓</a:t>
            </a:r>
            <a:r>
              <a:rPr lang="en-US" dirty="0" smtClean="0"/>
              <a:t>NIR→</a:t>
            </a:r>
            <a:r>
              <a:rPr lang="en-US" dirty="0"/>
              <a:t>↑cost of borrowing→</a:t>
            </a:r>
            <a:r>
              <a:rPr lang="en-US" dirty="0" smtClean="0"/>
              <a:t>↑I↑C→</a:t>
            </a:r>
            <a:r>
              <a:rPr lang="en-US" dirty="0"/>
              <a:t> </a:t>
            </a:r>
            <a:r>
              <a:rPr lang="en-US" dirty="0" smtClean="0"/>
              <a:t>↑AD</a:t>
            </a:r>
          </a:p>
          <a:p>
            <a:r>
              <a:rPr lang="en-US" dirty="0" smtClean="0"/>
              <a:t>We can see graphically, how this would affect the investment in the economy. 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18485" y="83771"/>
            <a:ext cx="3903784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US" sz="1050" dirty="0" smtClean="0">
                <a:solidFill>
                  <a:srgbClr val="FF0000"/>
                </a:solidFill>
              </a:rPr>
              <a:t>The Investment Curve is the demand of Investment. </a:t>
            </a:r>
          </a:p>
          <a:p>
            <a:r>
              <a:rPr lang="en-US" sz="1050" dirty="0" smtClean="0">
                <a:solidFill>
                  <a:srgbClr val="FF0000"/>
                </a:solidFill>
              </a:rPr>
              <a:t>It has a negative relationship with nominal interest rate. </a:t>
            </a:r>
          </a:p>
          <a:p>
            <a:r>
              <a:rPr lang="en-US" sz="1050" dirty="0" smtClean="0">
                <a:solidFill>
                  <a:srgbClr val="FF0000"/>
                </a:solidFill>
              </a:rPr>
              <a:t>It is connected to our study of monetary policy. 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46323" y="2224454"/>
            <a:ext cx="1776046" cy="12234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Note: We are using the nominal interest rate, but we could also use the real interest rate because investment is longer term and inflation is therefore relevant.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94718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to the quantity of investment if the nominal interest rate decreases?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cost of borrowing decreases, which increases the quantity of investment.</a:t>
            </a:r>
          </a:p>
          <a:p>
            <a:r>
              <a:rPr lang="en-US" dirty="0" smtClean="0"/>
              <a:t>Lowering the nominal </a:t>
            </a:r>
            <a:r>
              <a:rPr lang="en-US" dirty="0"/>
              <a:t>interest rate </a:t>
            </a:r>
            <a:r>
              <a:rPr lang="en-US" dirty="0" smtClean="0"/>
              <a:t>is an example of contractionary of expansionary MP?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 Expansionary.</a:t>
            </a:r>
          </a:p>
          <a:p>
            <a:r>
              <a:rPr lang="en-US" dirty="0" smtClean="0"/>
              <a:t>What is the effect on AD as a result of this policy?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Increase of AD.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6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Tools of Changing Money Supply for Monetary Policy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established that monetary policy is done by changing interest rates, and that this is often done by changing the money supply. </a:t>
            </a:r>
          </a:p>
          <a:p>
            <a:r>
              <a:rPr lang="en-US" dirty="0" smtClean="0"/>
              <a:t>But what methods are used to change the money supply?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82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Three Tools of Monetary Policy for Changing Money Supply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77" y="1771304"/>
            <a:ext cx="6011008" cy="4351338"/>
          </a:xfrm>
        </p:spPr>
        <p:txBody>
          <a:bodyPr>
            <a:normAutofit/>
          </a:bodyPr>
          <a:lstStyle/>
          <a:p>
            <a:r>
              <a:rPr lang="en-AU" sz="3600" b="1" u="sng" dirty="0" smtClean="0"/>
              <a:t>How</a:t>
            </a:r>
            <a:r>
              <a:rPr lang="en-AU" sz="3600" dirty="0" smtClean="0"/>
              <a:t> does the Fed increase or decrease money supply?</a:t>
            </a:r>
            <a:endParaRPr lang="en-A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527735" y="1476842"/>
            <a:ext cx="333228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There are three methods that the Fed uses to change MS.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87" y="4909823"/>
            <a:ext cx="2799482" cy="19481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87" y="2935807"/>
            <a:ext cx="2532226" cy="193477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20907218">
            <a:off x="3754885" y="3299403"/>
            <a:ext cx="4330936" cy="665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879545" y="4238595"/>
            <a:ext cx="4387261" cy="665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769133">
            <a:off x="3794205" y="5213525"/>
            <a:ext cx="4603589" cy="665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414199" y="2620797"/>
            <a:ext cx="1213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?</a:t>
            </a:r>
            <a:endParaRPr lang="en-US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8820667" y="4028823"/>
            <a:ext cx="1213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?</a:t>
            </a:r>
            <a:endParaRPr lang="en-US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8716030" y="5531443"/>
            <a:ext cx="1213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5042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122" y="212726"/>
            <a:ext cx="10353145" cy="744008"/>
          </a:xfrm>
        </p:spPr>
        <p:txBody>
          <a:bodyPr/>
          <a:lstStyle/>
          <a:p>
            <a:r>
              <a:rPr lang="en-US" b="1" dirty="0"/>
              <a:t>Money Market / Liquidity Preference </a:t>
            </a:r>
            <a:r>
              <a:rPr lang="en-US" b="1" dirty="0" smtClean="0"/>
              <a:t>Model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0286" y="1035558"/>
            <a:ext cx="5793687" cy="48118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Money demand </a:t>
            </a:r>
            <a:r>
              <a:rPr lang="en-US" dirty="0" smtClean="0"/>
              <a:t>/ Liquidity </a:t>
            </a:r>
            <a:r>
              <a:rPr lang="en-US" dirty="0"/>
              <a:t>preference refers to the </a:t>
            </a:r>
            <a:r>
              <a:rPr lang="en-US" dirty="0">
                <a:solidFill>
                  <a:srgbClr val="00B0F0"/>
                </a:solidFill>
              </a:rPr>
              <a:t>choice of holding money versus saving it elsewhere</a:t>
            </a:r>
            <a:r>
              <a:rPr lang="en-US" dirty="0"/>
              <a:t>. (Liquidity = cash, </a:t>
            </a:r>
            <a:r>
              <a:rPr lang="en-US" dirty="0" err="1"/>
              <a:t>eg</a:t>
            </a:r>
            <a:r>
              <a:rPr lang="en-US" dirty="0"/>
              <a:t>. converting a house to cash by selling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Note: This money is </a:t>
            </a:r>
            <a:r>
              <a:rPr lang="en-US" dirty="0" smtClean="0">
                <a:solidFill>
                  <a:srgbClr val="00B0F0"/>
                </a:solidFill>
              </a:rPr>
              <a:t>M1, liquid money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Reasons to hold money</a:t>
            </a:r>
          </a:p>
          <a:p>
            <a:pPr lvl="1"/>
            <a:r>
              <a:rPr lang="en-US" dirty="0" smtClean="0"/>
              <a:t>transactions (consumption)</a:t>
            </a:r>
          </a:p>
          <a:p>
            <a:pPr lvl="1"/>
            <a:r>
              <a:rPr lang="en-US" dirty="0" smtClean="0"/>
              <a:t>As an asset</a:t>
            </a:r>
          </a:p>
          <a:p>
            <a:pPr lvl="1"/>
            <a:r>
              <a:rPr lang="en-US" smtClean="0"/>
              <a:t>precaution</a:t>
            </a:r>
            <a:endParaRPr lang="en-US" dirty="0" smtClean="0"/>
          </a:p>
          <a:p>
            <a:r>
              <a:rPr lang="en-US" dirty="0" smtClean="0"/>
              <a:t>Remember: The</a:t>
            </a:r>
            <a:r>
              <a:rPr lang="en-US" dirty="0" smtClean="0">
                <a:solidFill>
                  <a:srgbClr val="00B0F0"/>
                </a:solidFill>
              </a:rPr>
              <a:t> cost of holding money</a:t>
            </a:r>
            <a:r>
              <a:rPr lang="en-US" dirty="0" smtClean="0"/>
              <a:t> is the </a:t>
            </a:r>
            <a:r>
              <a:rPr lang="en-US" dirty="0" smtClean="0">
                <a:solidFill>
                  <a:srgbClr val="00B0F0"/>
                </a:solidFill>
              </a:rPr>
              <a:t>nominal interest rate</a:t>
            </a:r>
            <a:r>
              <a:rPr lang="en-US" dirty="0" smtClean="0"/>
              <a:t>, </a:t>
            </a:r>
            <a:r>
              <a:rPr lang="en-US" dirty="0" err="1" smtClean="0"/>
              <a:t>ie</a:t>
            </a:r>
            <a:r>
              <a:rPr lang="en-US" dirty="0" smtClean="0"/>
              <a:t>. the interest that you give up.</a:t>
            </a:r>
          </a:p>
          <a:p>
            <a:pPr lvl="1"/>
            <a:r>
              <a:rPr lang="en-US" dirty="0" smtClean="0"/>
              <a:t>You do not receive interest when you hold cash or keep money in checking accounts.</a:t>
            </a:r>
          </a:p>
          <a:p>
            <a:pPr lvl="1"/>
            <a:r>
              <a:rPr lang="en-US" dirty="0" smtClean="0"/>
              <a:t>(Interest is also the reward for not holding liquid money.)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632" y="1456538"/>
            <a:ext cx="5648756" cy="4332813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 rot="9055075">
            <a:off x="7606772" y="1889143"/>
            <a:ext cx="1802423" cy="1621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9306140" y="1045818"/>
            <a:ext cx="2127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These are high value users; people who want to hold liquid money even if they give up a lot of interest.</a:t>
            </a:r>
            <a:endParaRPr lang="en-A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0269090" y="2702864"/>
            <a:ext cx="2127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As the interest rate falls, the Cost of holding liquid money falls because people aren’t giving up as much interest.</a:t>
            </a:r>
          </a:p>
          <a:p>
            <a:r>
              <a:rPr lang="en-AU" sz="1200" dirty="0" smtClean="0"/>
              <a:t>More people will hold liquid money. </a:t>
            </a:r>
            <a:endParaRPr lang="en-AU" sz="1200" dirty="0"/>
          </a:p>
        </p:txBody>
      </p:sp>
      <p:sp>
        <p:nvSpPr>
          <p:cNvPr id="8" name="Right Arrow 7"/>
          <p:cNvSpPr/>
          <p:nvPr/>
        </p:nvSpPr>
        <p:spPr>
          <a:xfrm rot="9055075">
            <a:off x="9168001" y="4076715"/>
            <a:ext cx="1146871" cy="109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6177632" y="5495192"/>
            <a:ext cx="427642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AU" sz="1400" dirty="0" smtClean="0">
                <a:solidFill>
                  <a:srgbClr val="FF0000"/>
                </a:solidFill>
              </a:rPr>
              <a:t>The demand for liquid money is for transactions and to hold as an asset. </a:t>
            </a:r>
          </a:p>
          <a:p>
            <a:r>
              <a:rPr lang="en-AU" sz="1400" dirty="0" smtClean="0">
                <a:solidFill>
                  <a:srgbClr val="FF0000"/>
                </a:solidFill>
              </a:rPr>
              <a:t>There is a negative relationship between interest rate and money held. </a:t>
            </a:r>
            <a:endParaRPr lang="en-A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96554" y="2479086"/>
            <a:ext cx="0" cy="2783207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101588" y="2457412"/>
            <a:ext cx="494966" cy="2167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213784" y="4502480"/>
            <a:ext cx="20877" cy="78153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101588" y="4502480"/>
            <a:ext cx="2112196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41440" y="2457412"/>
            <a:ext cx="48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6%</a:t>
            </a:r>
            <a:endParaRPr lang="en-AU" dirty="0"/>
          </a:p>
        </p:txBody>
      </p:sp>
      <p:sp>
        <p:nvSpPr>
          <p:cNvPr id="22" name="TextBox 21"/>
          <p:cNvSpPr txBox="1"/>
          <p:nvPr/>
        </p:nvSpPr>
        <p:spPr>
          <a:xfrm>
            <a:off x="6443019" y="4317814"/>
            <a:ext cx="48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1%</a:t>
            </a:r>
            <a:endParaRPr lang="en-AU" dirty="0"/>
          </a:p>
        </p:txBody>
      </p:sp>
      <p:sp>
        <p:nvSpPr>
          <p:cNvPr id="23" name="Oval 22">
            <a:hlinkClick r:id="rId3" action="ppaction://hlinksldjump"/>
          </p:cNvPr>
          <p:cNvSpPr/>
          <p:nvPr/>
        </p:nvSpPr>
        <p:spPr>
          <a:xfrm>
            <a:off x="0" y="0"/>
            <a:ext cx="487680" cy="442452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6238412" y="1356978"/>
            <a:ext cx="1110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/>
              <a:t>Nominal</a:t>
            </a:r>
            <a:endParaRPr lang="en-AU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981267" y="5696125"/>
            <a:ext cx="662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(M1)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6436" y="1827306"/>
            <a:ext cx="257211" cy="28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0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67" y="153459"/>
            <a:ext cx="7188200" cy="5831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Three  Tools of Monetary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2" y="2094356"/>
            <a:ext cx="3276599" cy="280391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B0F0"/>
                </a:solidFill>
              </a:rPr>
              <a:t>Open Market Operations (OMO)</a:t>
            </a:r>
          </a:p>
          <a:p>
            <a:pPr lvl="1"/>
            <a:r>
              <a:rPr lang="en-US" dirty="0" smtClean="0"/>
              <a:t>Buying and selling bonds increases/decreases the money supply</a:t>
            </a:r>
          </a:p>
          <a:p>
            <a:pPr lvl="1"/>
            <a:r>
              <a:rPr lang="en-US" dirty="0" smtClean="0"/>
              <a:t>Remember: </a:t>
            </a:r>
            <a:r>
              <a:rPr lang="en-US" dirty="0" smtClean="0">
                <a:solidFill>
                  <a:srgbClr val="00B050"/>
                </a:solidFill>
              </a:rPr>
              <a:t>B</a:t>
            </a:r>
            <a:r>
              <a:rPr lang="en-US" dirty="0" smtClean="0"/>
              <a:t>uy Bonds = </a:t>
            </a:r>
            <a:r>
              <a:rPr lang="en-US" dirty="0" smtClean="0">
                <a:solidFill>
                  <a:srgbClr val="00B050"/>
                </a:solidFill>
              </a:rPr>
              <a:t>B</a:t>
            </a:r>
            <a:r>
              <a:rPr lang="en-US" dirty="0" smtClean="0"/>
              <a:t>ig (increase money supply),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ell Bonds =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mall (decrease money supply)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95133" y="5926667"/>
            <a:ext cx="2091267" cy="626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1001" y="2900783"/>
            <a:ext cx="3522132" cy="1200329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2. Required </a:t>
            </a:r>
            <a:r>
              <a:rPr lang="en-US" b="1" dirty="0">
                <a:solidFill>
                  <a:srgbClr val="00B0F0"/>
                </a:solidFill>
              </a:rPr>
              <a:t>Reserve Ratio (RRR)</a:t>
            </a:r>
          </a:p>
          <a:p>
            <a:pPr lvl="1"/>
            <a:r>
              <a:rPr lang="en-US" dirty="0" smtClean="0"/>
              <a:t>Increasing/decreasing RRR allows banks to lend more or less which affects the 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28000" y="2162119"/>
            <a:ext cx="3412066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3. </a:t>
            </a:r>
            <a:r>
              <a:rPr lang="en-US" b="1" dirty="0" smtClean="0">
                <a:solidFill>
                  <a:srgbClr val="00B0F0"/>
                </a:solidFill>
              </a:rPr>
              <a:t>Discount Rate</a:t>
            </a:r>
            <a:endParaRPr lang="en-US" b="1" dirty="0">
              <a:solidFill>
                <a:srgbClr val="00B0F0"/>
              </a:solidFill>
            </a:endParaRPr>
          </a:p>
          <a:p>
            <a:pPr lvl="1"/>
            <a:r>
              <a:rPr lang="en-US" dirty="0"/>
              <a:t>This is directly setting the interest </a:t>
            </a:r>
            <a:r>
              <a:rPr lang="en-US" dirty="0" smtClean="0"/>
              <a:t>rate that banks pay if they borrow from the Fed. If banks can borrow more cheaply the MS will increase.</a:t>
            </a:r>
            <a:endParaRPr lang="en-US" dirty="0"/>
          </a:p>
          <a:p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8419828">
            <a:off x="2314282" y="1069346"/>
            <a:ext cx="1620569" cy="816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5400000">
            <a:off x="4219773" y="1337652"/>
            <a:ext cx="1746236" cy="787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307333">
            <a:off x="6314744" y="1038977"/>
            <a:ext cx="1970971" cy="816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2" y="5014073"/>
            <a:ext cx="2676899" cy="15813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31066" y="5892831"/>
            <a:ext cx="1236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Securities = bonds</a:t>
            </a:r>
          </a:p>
          <a:p>
            <a:r>
              <a:rPr lang="en-US" sz="1200" dirty="0" smtClean="0"/>
              <a:t>(or any other financial assets)</a:t>
            </a:r>
            <a:endParaRPr lang="en-US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765" y="5014073"/>
            <a:ext cx="3353268" cy="14575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1749" y="3908483"/>
            <a:ext cx="3042961" cy="20181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95733" y="330011"/>
            <a:ext cx="3589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does the government and Fed actually affect implement their policy?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9591" y="153459"/>
            <a:ext cx="408482" cy="577383"/>
          </a:xfrm>
          <a:prstGeom prst="rect">
            <a:avLst/>
          </a:prstGeom>
        </p:spPr>
      </p:pic>
      <p:sp>
        <p:nvSpPr>
          <p:cNvPr id="16" name="Oval 15">
            <a:hlinkClick r:id="rId6" action="ppaction://hlinksldjump"/>
          </p:cNvPr>
          <p:cNvSpPr/>
          <p:nvPr/>
        </p:nvSpPr>
        <p:spPr>
          <a:xfrm>
            <a:off x="279402" y="2723535"/>
            <a:ext cx="379359" cy="373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>
            <a:hlinkClick r:id="rId7" action="ppaction://hlinksldjump"/>
          </p:cNvPr>
          <p:cNvSpPr/>
          <p:nvPr/>
        </p:nvSpPr>
        <p:spPr>
          <a:xfrm>
            <a:off x="4251086" y="3398363"/>
            <a:ext cx="379359" cy="3736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>
            <a:hlinkClick r:id="rId8" action="ppaction://hlinksldjump"/>
          </p:cNvPr>
          <p:cNvSpPr/>
          <p:nvPr/>
        </p:nvSpPr>
        <p:spPr>
          <a:xfrm>
            <a:off x="8158453" y="2910348"/>
            <a:ext cx="379359" cy="37362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TextBox 18"/>
          <p:cNvSpPr txBox="1"/>
          <p:nvPr/>
        </p:nvSpPr>
        <p:spPr>
          <a:xfrm>
            <a:off x="214513" y="668910"/>
            <a:ext cx="11798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dirty="0" smtClean="0">
                <a:hlinkClick r:id="rId9" action="ppaction://hlinksldjump"/>
              </a:rPr>
              <a:t>Three Tools of Monetary Policy</a:t>
            </a:r>
            <a:endParaRPr lang="en-AU" sz="105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6995" y="5452854"/>
            <a:ext cx="685896" cy="16886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336752" y="5383398"/>
            <a:ext cx="1362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 smtClean="0"/>
              <a:t>Required</a:t>
            </a:r>
            <a:endParaRPr lang="en-AU" sz="1200" b="1" dirty="0"/>
          </a:p>
        </p:txBody>
      </p:sp>
    </p:spTree>
    <p:extLst>
      <p:ext uri="{BB962C8B-B14F-4D97-AF65-F5344CB8AC3E}">
        <p14:creationId xmlns:p14="http://schemas.microsoft.com/office/powerpoint/2010/main" val="41230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Open Market Operations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96" y="283424"/>
            <a:ext cx="10515600" cy="1325563"/>
          </a:xfrm>
        </p:spPr>
        <p:txBody>
          <a:bodyPr/>
          <a:lstStyle/>
          <a:p>
            <a:r>
              <a:rPr lang="en-AU" dirty="0" smtClean="0"/>
              <a:t>Open Market Operations (OMO)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786" y="1352710"/>
            <a:ext cx="7430296" cy="1973195"/>
          </a:xfrm>
        </p:spPr>
        <p:txBody>
          <a:bodyPr>
            <a:normAutofit fontScale="62500" lnSpcReduction="20000"/>
          </a:bodyPr>
          <a:lstStyle/>
          <a:p>
            <a:r>
              <a:rPr lang="en-US" sz="2900" dirty="0" smtClean="0"/>
              <a:t>The Fed can </a:t>
            </a:r>
            <a:r>
              <a:rPr lang="en-US" sz="2900" dirty="0" smtClean="0">
                <a:solidFill>
                  <a:srgbClr val="00B0F0"/>
                </a:solidFill>
              </a:rPr>
              <a:t>increase</a:t>
            </a:r>
            <a:r>
              <a:rPr lang="en-US" sz="2900" dirty="0" smtClean="0"/>
              <a:t> or </a:t>
            </a:r>
            <a:r>
              <a:rPr lang="en-US" sz="2900" dirty="0" smtClean="0">
                <a:solidFill>
                  <a:srgbClr val="00B0F0"/>
                </a:solidFill>
              </a:rPr>
              <a:t>decrease</a:t>
            </a:r>
            <a:r>
              <a:rPr lang="en-US" sz="2900" dirty="0" smtClean="0"/>
              <a:t> the </a:t>
            </a:r>
            <a:r>
              <a:rPr lang="en-US" sz="2900" dirty="0" smtClean="0">
                <a:solidFill>
                  <a:srgbClr val="00B0F0"/>
                </a:solidFill>
              </a:rPr>
              <a:t>money supply </a:t>
            </a:r>
            <a:r>
              <a:rPr lang="en-US" sz="2900" dirty="0" smtClean="0"/>
              <a:t>by </a:t>
            </a:r>
            <a:r>
              <a:rPr lang="en-US" sz="2900" dirty="0" smtClean="0">
                <a:solidFill>
                  <a:srgbClr val="00B0F0"/>
                </a:solidFill>
              </a:rPr>
              <a:t>buying or selling bonds</a:t>
            </a:r>
            <a:r>
              <a:rPr lang="en-US" sz="2900" dirty="0" smtClean="0"/>
              <a:t>. This is the biggest tool that the Fed uses.</a:t>
            </a:r>
          </a:p>
          <a:p>
            <a:r>
              <a:rPr lang="en-US" sz="2900" dirty="0" smtClean="0"/>
              <a:t>If we consider the case of the </a:t>
            </a:r>
            <a:r>
              <a:rPr lang="en-US" sz="2900" dirty="0" err="1" smtClean="0">
                <a:solidFill>
                  <a:srgbClr val="00B050"/>
                </a:solidFill>
              </a:rPr>
              <a:t>The</a:t>
            </a:r>
            <a:r>
              <a:rPr lang="en-US" sz="2900" smtClean="0">
                <a:solidFill>
                  <a:srgbClr val="00B050"/>
                </a:solidFill>
              </a:rPr>
              <a:t> Fed </a:t>
            </a:r>
            <a:r>
              <a:rPr lang="en-US" sz="2900" dirty="0" smtClean="0">
                <a:solidFill>
                  <a:srgbClr val="00B050"/>
                </a:solidFill>
              </a:rPr>
              <a:t>buying bonds</a:t>
            </a:r>
            <a:r>
              <a:rPr lang="en-US" sz="2900" dirty="0" smtClean="0"/>
              <a:t>, this means they are lending money to banks, firms and individuals, which causes an </a:t>
            </a:r>
            <a:r>
              <a:rPr lang="en-US" sz="2900" dirty="0" smtClean="0">
                <a:solidFill>
                  <a:srgbClr val="00B050"/>
                </a:solidFill>
              </a:rPr>
              <a:t>increase in the amount of liquid money in the system</a:t>
            </a:r>
            <a:r>
              <a:rPr lang="en-US" sz="2900" dirty="0" smtClean="0"/>
              <a:t>.</a:t>
            </a:r>
          </a:p>
          <a:p>
            <a:r>
              <a:rPr lang="en-US" sz="2900" dirty="0" smtClean="0"/>
              <a:t>In the case of </a:t>
            </a:r>
            <a:r>
              <a:rPr lang="en-US" sz="2900" dirty="0" smtClean="0">
                <a:solidFill>
                  <a:srgbClr val="9C5BCD"/>
                </a:solidFill>
              </a:rPr>
              <a:t>selling bonds</a:t>
            </a:r>
            <a:r>
              <a:rPr lang="en-US" sz="2900" dirty="0" smtClean="0"/>
              <a:t>, the government is taking liquid money from banks, firms and individuals which will </a:t>
            </a:r>
            <a:r>
              <a:rPr lang="en-US" sz="2900" dirty="0" smtClean="0">
                <a:solidFill>
                  <a:srgbClr val="9C5BCD"/>
                </a:solidFill>
              </a:rPr>
              <a:t>reduce the amount of liquid money in the economy</a:t>
            </a:r>
            <a:r>
              <a:rPr lang="en-US" sz="2900" dirty="0" smtClean="0"/>
              <a:t>. </a:t>
            </a:r>
          </a:p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3224990" y="5084290"/>
            <a:ext cx="8278607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/>
              <a:t>Remember</a:t>
            </a:r>
            <a:r>
              <a:rPr lang="en-US" sz="3600" dirty="0" smtClean="0"/>
              <a:t>: When the Fed:</a:t>
            </a:r>
          </a:p>
          <a:p>
            <a:r>
              <a:rPr lang="en-US" sz="3600" dirty="0" smtClean="0">
                <a:solidFill>
                  <a:srgbClr val="00B050"/>
                </a:solidFill>
              </a:rPr>
              <a:t>B</a:t>
            </a:r>
            <a:r>
              <a:rPr lang="en-US" sz="3600" dirty="0" smtClean="0"/>
              <a:t>uy </a:t>
            </a:r>
            <a:r>
              <a:rPr lang="en-US" sz="3600" dirty="0"/>
              <a:t>Bonds = </a:t>
            </a:r>
            <a:r>
              <a:rPr lang="en-US" sz="3600" dirty="0">
                <a:solidFill>
                  <a:srgbClr val="00B050"/>
                </a:solidFill>
              </a:rPr>
              <a:t>B</a:t>
            </a:r>
            <a:r>
              <a:rPr lang="en-US" sz="3600" dirty="0"/>
              <a:t>ig </a:t>
            </a:r>
            <a:r>
              <a:rPr lang="en-US" sz="3600" dirty="0" smtClean="0"/>
              <a:t>(</a:t>
            </a:r>
            <a:r>
              <a:rPr lang="en-AU" sz="3600" dirty="0">
                <a:solidFill>
                  <a:srgbClr val="00B050"/>
                </a:solidFill>
              </a:rPr>
              <a:t>↑</a:t>
            </a:r>
            <a:r>
              <a:rPr lang="en-US" sz="3600" dirty="0" smtClean="0"/>
              <a:t> </a:t>
            </a:r>
            <a:r>
              <a:rPr lang="en-US" sz="3600" dirty="0"/>
              <a:t>money supply), </a:t>
            </a:r>
            <a:endParaRPr lang="en-US" sz="3600" dirty="0" smtClean="0"/>
          </a:p>
          <a:p>
            <a:r>
              <a:rPr lang="en-US" sz="3600" dirty="0" smtClean="0">
                <a:solidFill>
                  <a:srgbClr val="FF0000"/>
                </a:solidFill>
              </a:rPr>
              <a:t>S</a:t>
            </a:r>
            <a:r>
              <a:rPr lang="en-US" sz="3600" dirty="0" smtClean="0"/>
              <a:t>ell </a:t>
            </a:r>
            <a:r>
              <a:rPr lang="en-US" sz="3600" dirty="0"/>
              <a:t>Bonds = </a:t>
            </a:r>
            <a:r>
              <a:rPr lang="en-US" sz="3600" dirty="0">
                <a:solidFill>
                  <a:srgbClr val="FF0000"/>
                </a:solidFill>
              </a:rPr>
              <a:t>S</a:t>
            </a:r>
            <a:r>
              <a:rPr lang="en-US" sz="3600" dirty="0"/>
              <a:t>mall </a:t>
            </a:r>
            <a:r>
              <a:rPr lang="en-US" sz="3600" dirty="0" smtClean="0"/>
              <a:t>(</a:t>
            </a:r>
            <a:r>
              <a:rPr lang="en-AU" sz="3600" dirty="0">
                <a:solidFill>
                  <a:srgbClr val="FF0000"/>
                </a:solidFill>
              </a:rPr>
              <a:t>↓</a:t>
            </a:r>
            <a:r>
              <a:rPr lang="en-US" sz="3600" dirty="0" smtClean="0"/>
              <a:t> </a:t>
            </a:r>
            <a:r>
              <a:rPr lang="en-US" sz="3600" dirty="0"/>
              <a:t>money supply)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1887"/>
            <a:ext cx="117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 smtClean="0">
                <a:hlinkClick r:id="rId2" action="ppaction://hlinksldjump"/>
              </a:rPr>
              <a:t>Three Tools of Monetary Policy</a:t>
            </a:r>
            <a:endParaRPr lang="en-AU" sz="900" dirty="0"/>
          </a:p>
        </p:txBody>
      </p:sp>
      <p:sp>
        <p:nvSpPr>
          <p:cNvPr id="6" name="Rectangle 5"/>
          <p:cNvSpPr/>
          <p:nvPr/>
        </p:nvSpPr>
        <p:spPr>
          <a:xfrm>
            <a:off x="422786" y="3419663"/>
            <a:ext cx="54077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Buy bonds </a:t>
            </a:r>
            <a:r>
              <a:rPr lang="en-US" sz="2800" dirty="0"/>
              <a:t>= increase the money supply → decrease the interest rate →  </a:t>
            </a:r>
            <a:r>
              <a:rPr lang="en-US" sz="2800" dirty="0" smtClean="0"/>
              <a:t>↑AD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044887" y="3431560"/>
            <a:ext cx="52614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Sell Bonds </a:t>
            </a:r>
            <a:r>
              <a:rPr lang="en-US" sz="2800" dirty="0"/>
              <a:t>= decrease the money supply → increase interest rate→  ↓AD</a:t>
            </a:r>
          </a:p>
          <a:p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105775" y="149681"/>
            <a:ext cx="3663441" cy="243143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Buy (bonds) = Big, Sell (bonds) = Small</a:t>
            </a:r>
          </a:p>
          <a:p>
            <a:r>
              <a:rPr lang="en-AU" sz="1400" dirty="0" smtClean="0">
                <a:solidFill>
                  <a:srgbClr val="FF0000"/>
                </a:solidFill>
              </a:rPr>
              <a:t>Expansionary: </a:t>
            </a:r>
          </a:p>
          <a:p>
            <a:r>
              <a:rPr lang="en-AU" sz="1400" dirty="0" smtClean="0">
                <a:solidFill>
                  <a:srgbClr val="FF0000"/>
                </a:solidFill>
              </a:rPr>
              <a:t>Buy Bonds </a:t>
            </a:r>
            <a:r>
              <a:rPr lang="en-AU" sz="1400" dirty="0">
                <a:solidFill>
                  <a:srgbClr val="FF0000"/>
                </a:solidFill>
              </a:rPr>
              <a:t>→ </a:t>
            </a:r>
            <a:r>
              <a:rPr lang="en-AU" sz="1400" dirty="0" smtClean="0">
                <a:solidFill>
                  <a:srgbClr val="FF0000"/>
                </a:solidFill>
              </a:rPr>
              <a:t>↑Money Supply </a:t>
            </a:r>
            <a:r>
              <a:rPr lang="en-AU" sz="1400" dirty="0">
                <a:solidFill>
                  <a:srgbClr val="FF0000"/>
                </a:solidFill>
              </a:rPr>
              <a:t>→ </a:t>
            </a:r>
            <a:r>
              <a:rPr lang="en-AU" sz="1400" dirty="0" smtClean="0">
                <a:solidFill>
                  <a:srgbClr val="FF0000"/>
                </a:solidFill>
              </a:rPr>
              <a:t>↓interest rate</a:t>
            </a:r>
            <a:r>
              <a:rPr lang="en-AU" sz="1400" dirty="0">
                <a:solidFill>
                  <a:srgbClr val="FF0000"/>
                </a:solidFill>
              </a:rPr>
              <a:t> → </a:t>
            </a:r>
            <a:r>
              <a:rPr lang="en-AU" sz="1400" dirty="0" smtClean="0">
                <a:solidFill>
                  <a:srgbClr val="FF0000"/>
                </a:solidFill>
              </a:rPr>
              <a:t>↓</a:t>
            </a:r>
            <a:r>
              <a:rPr lang="en-AU" sz="1400" dirty="0" err="1">
                <a:solidFill>
                  <a:srgbClr val="FF0000"/>
                </a:solidFill>
              </a:rPr>
              <a:t>Consumption↓Investment</a:t>
            </a:r>
            <a:r>
              <a:rPr lang="en-AU" sz="1400" dirty="0">
                <a:solidFill>
                  <a:srgbClr val="FF0000"/>
                </a:solidFill>
              </a:rPr>
              <a:t> ↑ </a:t>
            </a:r>
            <a:r>
              <a:rPr lang="en-AU" sz="1400" dirty="0" smtClean="0">
                <a:solidFill>
                  <a:srgbClr val="FF0000"/>
                </a:solidFill>
              </a:rPr>
              <a:t>AD </a:t>
            </a:r>
            <a:endParaRPr lang="en-AU" sz="1400" dirty="0">
              <a:solidFill>
                <a:srgbClr val="FF0000"/>
              </a:solidFill>
            </a:endParaRPr>
          </a:p>
          <a:p>
            <a:endParaRPr lang="en-AU" sz="1400" dirty="0" smtClean="0">
              <a:solidFill>
                <a:srgbClr val="FF0000"/>
              </a:solidFill>
            </a:endParaRPr>
          </a:p>
          <a:p>
            <a:r>
              <a:rPr lang="en-AU" sz="1400" dirty="0" smtClean="0">
                <a:solidFill>
                  <a:srgbClr val="FF0000"/>
                </a:solidFill>
              </a:rPr>
              <a:t>Contractionary: </a:t>
            </a:r>
          </a:p>
          <a:p>
            <a:r>
              <a:rPr lang="en-AU" sz="1400" dirty="0" smtClean="0">
                <a:solidFill>
                  <a:srgbClr val="FF0000"/>
                </a:solidFill>
              </a:rPr>
              <a:t>Sell </a:t>
            </a:r>
            <a:r>
              <a:rPr lang="en-AU" sz="1400" dirty="0">
                <a:solidFill>
                  <a:srgbClr val="FF0000"/>
                </a:solidFill>
              </a:rPr>
              <a:t>Bonds </a:t>
            </a:r>
            <a:r>
              <a:rPr lang="en-AU" sz="1400" dirty="0" smtClean="0">
                <a:solidFill>
                  <a:srgbClr val="FF0000"/>
                </a:solidFill>
              </a:rPr>
              <a:t>→ ↓Money Supply →</a:t>
            </a:r>
            <a:r>
              <a:rPr lang="en-AU" sz="1400" dirty="0">
                <a:solidFill>
                  <a:srgbClr val="FF0000"/>
                </a:solidFill>
              </a:rPr>
              <a:t> ↑ </a:t>
            </a:r>
            <a:r>
              <a:rPr lang="en-AU" sz="1400" dirty="0" smtClean="0">
                <a:solidFill>
                  <a:srgbClr val="FF0000"/>
                </a:solidFill>
              </a:rPr>
              <a:t>Interest Rate </a:t>
            </a:r>
            <a:r>
              <a:rPr lang="en-AU" sz="1400" dirty="0">
                <a:solidFill>
                  <a:srgbClr val="FF0000"/>
                </a:solidFill>
              </a:rPr>
              <a:t>→ </a:t>
            </a:r>
            <a:r>
              <a:rPr lang="en-AU" sz="1400" dirty="0" smtClean="0">
                <a:solidFill>
                  <a:srgbClr val="FF0000"/>
                </a:solidFill>
              </a:rPr>
              <a:t>↓</a:t>
            </a:r>
            <a:r>
              <a:rPr lang="en-AU" sz="1400" dirty="0" err="1" smtClean="0">
                <a:solidFill>
                  <a:srgbClr val="FF0000"/>
                </a:solidFill>
              </a:rPr>
              <a:t>Consumption↓Investment</a:t>
            </a:r>
            <a:r>
              <a:rPr lang="en-AU" sz="1400" dirty="0">
                <a:solidFill>
                  <a:srgbClr val="FF0000"/>
                </a:solidFill>
              </a:rPr>
              <a:t> </a:t>
            </a:r>
            <a:r>
              <a:rPr lang="en-AU" sz="1400" dirty="0" smtClean="0">
                <a:solidFill>
                  <a:srgbClr val="FF0000"/>
                </a:solidFill>
              </a:rPr>
              <a:t>↓AD </a:t>
            </a:r>
            <a:endParaRPr lang="en-AU" sz="14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71" y="5084290"/>
            <a:ext cx="2530473" cy="149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843" y="2113625"/>
            <a:ext cx="1984018" cy="11925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16" y="-36179"/>
            <a:ext cx="10515600" cy="815914"/>
          </a:xfrm>
        </p:spPr>
        <p:txBody>
          <a:bodyPr/>
          <a:lstStyle/>
          <a:p>
            <a:r>
              <a:rPr lang="en-AU" dirty="0" smtClean="0"/>
              <a:t>Buying Bonds vs Selling Bonds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220" y="788788"/>
            <a:ext cx="10433539" cy="1117539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Money that the Fed holds is not a part of the money supply.</a:t>
            </a:r>
          </a:p>
          <a:p>
            <a:r>
              <a:rPr lang="en-AU" dirty="0" smtClean="0"/>
              <a:t>So when the </a:t>
            </a:r>
            <a:r>
              <a:rPr lang="en-AU" dirty="0" smtClean="0">
                <a:solidFill>
                  <a:srgbClr val="00B050"/>
                </a:solidFill>
              </a:rPr>
              <a:t>Fed buys they put new money in the money supply </a:t>
            </a:r>
            <a:r>
              <a:rPr lang="en-AU" dirty="0" smtClean="0"/>
              <a:t>and when they </a:t>
            </a:r>
            <a:r>
              <a:rPr lang="en-AU" dirty="0" smtClean="0">
                <a:solidFill>
                  <a:srgbClr val="FF0000"/>
                </a:solidFill>
              </a:rPr>
              <a:t>sell they take money out of the money supply</a:t>
            </a:r>
            <a:r>
              <a:rPr lang="en-AU" dirty="0" smtClean="0"/>
              <a:t>. </a:t>
            </a:r>
            <a:endParaRPr lang="en-AU" dirty="0"/>
          </a:p>
        </p:txBody>
      </p:sp>
      <p:sp>
        <p:nvSpPr>
          <p:cNvPr id="4" name="Oval 3"/>
          <p:cNvSpPr/>
          <p:nvPr/>
        </p:nvSpPr>
        <p:spPr>
          <a:xfrm>
            <a:off x="9254086" y="2940044"/>
            <a:ext cx="2800168" cy="29111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ight Arrow 6"/>
          <p:cNvSpPr/>
          <p:nvPr/>
        </p:nvSpPr>
        <p:spPr>
          <a:xfrm rot="3260380">
            <a:off x="9094528" y="3832989"/>
            <a:ext cx="1254172" cy="298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217" y="4694693"/>
            <a:ext cx="917704" cy="8539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00197" y="3847792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Bonds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3633" y="3361008"/>
            <a:ext cx="940453" cy="581224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3841103">
            <a:off x="9636954" y="3486143"/>
            <a:ext cx="1254172" cy="298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07" y="2156462"/>
            <a:ext cx="1984018" cy="1192521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2803872" y="3014594"/>
            <a:ext cx="2800168" cy="29111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5833" y="3306696"/>
            <a:ext cx="1039068" cy="477082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 rot="3260380">
            <a:off x="2644314" y="3907539"/>
            <a:ext cx="1254172" cy="298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003" y="4769243"/>
            <a:ext cx="917704" cy="8539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326" y="4282806"/>
            <a:ext cx="940453" cy="581224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 rot="13841103">
            <a:off x="2696330" y="3356303"/>
            <a:ext cx="1858404" cy="298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2935" y="4056952"/>
            <a:ext cx="1039068" cy="47708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98938" y="4167068"/>
            <a:ext cx="24020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Bonds leave the system and </a:t>
            </a:r>
            <a:r>
              <a:rPr lang="en-AU" dirty="0" smtClean="0">
                <a:solidFill>
                  <a:srgbClr val="00B0F0"/>
                </a:solidFill>
              </a:rPr>
              <a:t>money enters the money supply</a:t>
            </a:r>
            <a:r>
              <a:rPr lang="en-AU" dirty="0" smtClean="0"/>
              <a:t>.</a:t>
            </a:r>
          </a:p>
          <a:p>
            <a:endParaRPr lang="en-AU" dirty="0"/>
          </a:p>
          <a:p>
            <a:r>
              <a:rPr lang="en-AU" dirty="0" smtClean="0"/>
              <a:t>Therefore </a:t>
            </a:r>
            <a:r>
              <a:rPr lang="en-AU" b="1" dirty="0" smtClean="0"/>
              <a:t>money supply increases</a:t>
            </a:r>
            <a:r>
              <a:rPr lang="en-AU" dirty="0" smtClean="0"/>
              <a:t>.</a:t>
            </a:r>
          </a:p>
          <a:p>
            <a:endParaRPr lang="en-AU" dirty="0"/>
          </a:p>
          <a:p>
            <a:r>
              <a:rPr lang="en-AU" dirty="0" smtClean="0">
                <a:solidFill>
                  <a:srgbClr val="00B050"/>
                </a:solidFill>
              </a:rPr>
              <a:t>B</a:t>
            </a:r>
            <a:r>
              <a:rPr lang="en-AU" dirty="0" smtClean="0"/>
              <a:t>uy = </a:t>
            </a:r>
            <a:r>
              <a:rPr lang="en-AU" dirty="0" smtClean="0">
                <a:solidFill>
                  <a:srgbClr val="00B050"/>
                </a:solidFill>
              </a:rPr>
              <a:t>B</a:t>
            </a:r>
            <a:r>
              <a:rPr lang="en-AU" dirty="0" smtClean="0"/>
              <a:t>ig </a:t>
            </a:r>
            <a:endParaRPr lang="en-AU" dirty="0"/>
          </a:p>
        </p:txBody>
      </p:sp>
      <p:sp>
        <p:nvSpPr>
          <p:cNvPr id="26" name="TextBox 25"/>
          <p:cNvSpPr txBox="1"/>
          <p:nvPr/>
        </p:nvSpPr>
        <p:spPr>
          <a:xfrm>
            <a:off x="6925319" y="4296776"/>
            <a:ext cx="2386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Bonds enter the system and </a:t>
            </a:r>
            <a:r>
              <a:rPr lang="en-AU" dirty="0" smtClean="0">
                <a:solidFill>
                  <a:srgbClr val="00B0F0"/>
                </a:solidFill>
              </a:rPr>
              <a:t>money leaves the money supply</a:t>
            </a:r>
            <a:r>
              <a:rPr lang="en-AU" dirty="0" smtClean="0"/>
              <a:t>.</a:t>
            </a:r>
          </a:p>
          <a:p>
            <a:endParaRPr lang="en-AU" dirty="0"/>
          </a:p>
          <a:p>
            <a:r>
              <a:rPr lang="en-AU" dirty="0"/>
              <a:t>Therefore </a:t>
            </a:r>
            <a:r>
              <a:rPr lang="en-AU" b="1" dirty="0"/>
              <a:t>money supply </a:t>
            </a:r>
            <a:r>
              <a:rPr lang="en-AU" b="1" dirty="0" smtClean="0"/>
              <a:t>decreases</a:t>
            </a:r>
            <a:r>
              <a:rPr lang="en-AU" dirty="0" smtClean="0"/>
              <a:t>.</a:t>
            </a:r>
          </a:p>
          <a:p>
            <a:endParaRPr lang="en-AU" dirty="0"/>
          </a:p>
          <a:p>
            <a:r>
              <a:rPr lang="en-AU" dirty="0" smtClean="0">
                <a:solidFill>
                  <a:srgbClr val="FF0000"/>
                </a:solidFill>
              </a:rPr>
              <a:t>S</a:t>
            </a:r>
            <a:r>
              <a:rPr lang="en-AU" dirty="0" smtClean="0"/>
              <a:t>ell = </a:t>
            </a:r>
            <a:r>
              <a:rPr lang="en-AU" dirty="0" smtClean="0">
                <a:solidFill>
                  <a:srgbClr val="FF0000"/>
                </a:solidFill>
              </a:rPr>
              <a:t>S</a:t>
            </a:r>
            <a:r>
              <a:rPr lang="en-AU" dirty="0" smtClean="0"/>
              <a:t>mall  </a:t>
            </a:r>
            <a:endParaRPr lang="en-AU" dirty="0"/>
          </a:p>
        </p:txBody>
      </p:sp>
      <p:sp>
        <p:nvSpPr>
          <p:cNvPr id="27" name="TextBox 26"/>
          <p:cNvSpPr txBox="1"/>
          <p:nvPr/>
        </p:nvSpPr>
        <p:spPr>
          <a:xfrm>
            <a:off x="3975659" y="3014594"/>
            <a:ext cx="8122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/>
              <a:t>M1 &amp; M2 Money Supply</a:t>
            </a:r>
            <a:endParaRPr lang="en-AU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10390247" y="2964881"/>
            <a:ext cx="8122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/>
              <a:t>M1 &amp; M2 Money Supply</a:t>
            </a:r>
            <a:endParaRPr lang="en-AU" sz="1100" dirty="0"/>
          </a:p>
        </p:txBody>
      </p:sp>
      <p:sp>
        <p:nvSpPr>
          <p:cNvPr id="29" name="TextBox 28"/>
          <p:cNvSpPr txBox="1"/>
          <p:nvPr/>
        </p:nvSpPr>
        <p:spPr>
          <a:xfrm>
            <a:off x="2803872" y="1973115"/>
            <a:ext cx="2275907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b="1" dirty="0" smtClean="0"/>
              <a:t>The Fed Buys Bonds</a:t>
            </a:r>
            <a:endParaRPr lang="en-A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9357115" y="1928959"/>
            <a:ext cx="2275907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b="1" dirty="0" smtClean="0"/>
              <a:t>The Fed Sells Bonds</a:t>
            </a:r>
            <a:endParaRPr lang="en-A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313782" y="3949951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Bonds</a:t>
            </a:r>
            <a:endParaRPr lang="en-AU" dirty="0"/>
          </a:p>
        </p:txBody>
      </p:sp>
      <p:sp>
        <p:nvSpPr>
          <p:cNvPr id="32" name="Freeform 31"/>
          <p:cNvSpPr/>
          <p:nvPr/>
        </p:nvSpPr>
        <p:spPr>
          <a:xfrm>
            <a:off x="1757680" y="3098800"/>
            <a:ext cx="2082829" cy="1791086"/>
          </a:xfrm>
          <a:custGeom>
            <a:avLst/>
            <a:gdLst>
              <a:gd name="connsiteX0" fmla="*/ 1270000 w 2082829"/>
              <a:gd name="connsiteY0" fmla="*/ 132080 h 1791086"/>
              <a:gd name="connsiteX1" fmla="*/ 1219200 w 2082829"/>
              <a:gd name="connsiteY1" fmla="*/ 111760 h 1791086"/>
              <a:gd name="connsiteX2" fmla="*/ 1188720 w 2082829"/>
              <a:gd name="connsiteY2" fmla="*/ 91440 h 1791086"/>
              <a:gd name="connsiteX3" fmla="*/ 1127760 w 2082829"/>
              <a:gd name="connsiteY3" fmla="*/ 81280 h 1791086"/>
              <a:gd name="connsiteX4" fmla="*/ 1097280 w 2082829"/>
              <a:gd name="connsiteY4" fmla="*/ 60960 h 1791086"/>
              <a:gd name="connsiteX5" fmla="*/ 1056640 w 2082829"/>
              <a:gd name="connsiteY5" fmla="*/ 50800 h 1791086"/>
              <a:gd name="connsiteX6" fmla="*/ 955040 w 2082829"/>
              <a:gd name="connsiteY6" fmla="*/ 30480 h 1791086"/>
              <a:gd name="connsiteX7" fmla="*/ 873760 w 2082829"/>
              <a:gd name="connsiteY7" fmla="*/ 20320 h 1791086"/>
              <a:gd name="connsiteX8" fmla="*/ 782320 w 2082829"/>
              <a:gd name="connsiteY8" fmla="*/ 10160 h 1791086"/>
              <a:gd name="connsiteX9" fmla="*/ 721360 w 2082829"/>
              <a:gd name="connsiteY9" fmla="*/ 0 h 1791086"/>
              <a:gd name="connsiteX10" fmla="*/ 436880 w 2082829"/>
              <a:gd name="connsiteY10" fmla="*/ 10160 h 1791086"/>
              <a:gd name="connsiteX11" fmla="*/ 406400 w 2082829"/>
              <a:gd name="connsiteY11" fmla="*/ 40640 h 1791086"/>
              <a:gd name="connsiteX12" fmla="*/ 375920 w 2082829"/>
              <a:gd name="connsiteY12" fmla="*/ 50800 h 1791086"/>
              <a:gd name="connsiteX13" fmla="*/ 314960 w 2082829"/>
              <a:gd name="connsiteY13" fmla="*/ 91440 h 1791086"/>
              <a:gd name="connsiteX14" fmla="*/ 294640 w 2082829"/>
              <a:gd name="connsiteY14" fmla="*/ 121920 h 1791086"/>
              <a:gd name="connsiteX15" fmla="*/ 223520 w 2082829"/>
              <a:gd name="connsiteY15" fmla="*/ 142240 h 1791086"/>
              <a:gd name="connsiteX16" fmla="*/ 193040 w 2082829"/>
              <a:gd name="connsiteY16" fmla="*/ 172720 h 1791086"/>
              <a:gd name="connsiteX17" fmla="*/ 162560 w 2082829"/>
              <a:gd name="connsiteY17" fmla="*/ 182880 h 1791086"/>
              <a:gd name="connsiteX18" fmla="*/ 142240 w 2082829"/>
              <a:gd name="connsiteY18" fmla="*/ 213360 h 1791086"/>
              <a:gd name="connsiteX19" fmla="*/ 111760 w 2082829"/>
              <a:gd name="connsiteY19" fmla="*/ 243840 h 1791086"/>
              <a:gd name="connsiteX20" fmla="*/ 81280 w 2082829"/>
              <a:gd name="connsiteY20" fmla="*/ 284480 h 1791086"/>
              <a:gd name="connsiteX21" fmla="*/ 50800 w 2082829"/>
              <a:gd name="connsiteY21" fmla="*/ 314960 h 1791086"/>
              <a:gd name="connsiteX22" fmla="*/ 30480 w 2082829"/>
              <a:gd name="connsiteY22" fmla="*/ 355600 h 1791086"/>
              <a:gd name="connsiteX23" fmla="*/ 20320 w 2082829"/>
              <a:gd name="connsiteY23" fmla="*/ 406400 h 1791086"/>
              <a:gd name="connsiteX24" fmla="*/ 0 w 2082829"/>
              <a:gd name="connsiteY24" fmla="*/ 467360 h 1791086"/>
              <a:gd name="connsiteX25" fmla="*/ 30480 w 2082829"/>
              <a:gd name="connsiteY25" fmla="*/ 650240 h 1791086"/>
              <a:gd name="connsiteX26" fmla="*/ 60960 w 2082829"/>
              <a:gd name="connsiteY26" fmla="*/ 680720 h 1791086"/>
              <a:gd name="connsiteX27" fmla="*/ 132080 w 2082829"/>
              <a:gd name="connsiteY27" fmla="*/ 751840 h 1791086"/>
              <a:gd name="connsiteX28" fmla="*/ 182880 w 2082829"/>
              <a:gd name="connsiteY28" fmla="*/ 792480 h 1791086"/>
              <a:gd name="connsiteX29" fmla="*/ 243840 w 2082829"/>
              <a:gd name="connsiteY29" fmla="*/ 833120 h 1791086"/>
              <a:gd name="connsiteX30" fmla="*/ 284480 w 2082829"/>
              <a:gd name="connsiteY30" fmla="*/ 853440 h 1791086"/>
              <a:gd name="connsiteX31" fmla="*/ 345440 w 2082829"/>
              <a:gd name="connsiteY31" fmla="*/ 894080 h 1791086"/>
              <a:gd name="connsiteX32" fmla="*/ 396240 w 2082829"/>
              <a:gd name="connsiteY32" fmla="*/ 904240 h 1791086"/>
              <a:gd name="connsiteX33" fmla="*/ 457200 w 2082829"/>
              <a:gd name="connsiteY33" fmla="*/ 955040 h 1791086"/>
              <a:gd name="connsiteX34" fmla="*/ 508000 w 2082829"/>
              <a:gd name="connsiteY34" fmla="*/ 965200 h 1791086"/>
              <a:gd name="connsiteX35" fmla="*/ 568960 w 2082829"/>
              <a:gd name="connsiteY35" fmla="*/ 985520 h 1791086"/>
              <a:gd name="connsiteX36" fmla="*/ 599440 w 2082829"/>
              <a:gd name="connsiteY36" fmla="*/ 995680 h 1791086"/>
              <a:gd name="connsiteX37" fmla="*/ 629920 w 2082829"/>
              <a:gd name="connsiteY37" fmla="*/ 1016000 h 1791086"/>
              <a:gd name="connsiteX38" fmla="*/ 690880 w 2082829"/>
              <a:gd name="connsiteY38" fmla="*/ 1036320 h 1791086"/>
              <a:gd name="connsiteX39" fmla="*/ 721360 w 2082829"/>
              <a:gd name="connsiteY39" fmla="*/ 1046480 h 1791086"/>
              <a:gd name="connsiteX40" fmla="*/ 751840 w 2082829"/>
              <a:gd name="connsiteY40" fmla="*/ 1066800 h 1791086"/>
              <a:gd name="connsiteX41" fmla="*/ 782320 w 2082829"/>
              <a:gd name="connsiteY41" fmla="*/ 1097280 h 1791086"/>
              <a:gd name="connsiteX42" fmla="*/ 812800 w 2082829"/>
              <a:gd name="connsiteY42" fmla="*/ 1107440 h 1791086"/>
              <a:gd name="connsiteX43" fmla="*/ 873760 w 2082829"/>
              <a:gd name="connsiteY43" fmla="*/ 1148080 h 1791086"/>
              <a:gd name="connsiteX44" fmla="*/ 904240 w 2082829"/>
              <a:gd name="connsiteY44" fmla="*/ 1168400 h 1791086"/>
              <a:gd name="connsiteX45" fmla="*/ 934720 w 2082829"/>
              <a:gd name="connsiteY45" fmla="*/ 1188720 h 1791086"/>
              <a:gd name="connsiteX46" fmla="*/ 955040 w 2082829"/>
              <a:gd name="connsiteY46" fmla="*/ 1219200 h 1791086"/>
              <a:gd name="connsiteX47" fmla="*/ 985520 w 2082829"/>
              <a:gd name="connsiteY47" fmla="*/ 1229360 h 1791086"/>
              <a:gd name="connsiteX48" fmla="*/ 1026160 w 2082829"/>
              <a:gd name="connsiteY48" fmla="*/ 1290320 h 1791086"/>
              <a:gd name="connsiteX49" fmla="*/ 1046480 w 2082829"/>
              <a:gd name="connsiteY49" fmla="*/ 1320800 h 1791086"/>
              <a:gd name="connsiteX50" fmla="*/ 1066800 w 2082829"/>
              <a:gd name="connsiteY50" fmla="*/ 1351280 h 1791086"/>
              <a:gd name="connsiteX51" fmla="*/ 1117600 w 2082829"/>
              <a:gd name="connsiteY51" fmla="*/ 1442720 h 1791086"/>
              <a:gd name="connsiteX52" fmla="*/ 1188720 w 2082829"/>
              <a:gd name="connsiteY52" fmla="*/ 1493520 h 1791086"/>
              <a:gd name="connsiteX53" fmla="*/ 1249680 w 2082829"/>
              <a:gd name="connsiteY53" fmla="*/ 1534160 h 1791086"/>
              <a:gd name="connsiteX54" fmla="*/ 1280160 w 2082829"/>
              <a:gd name="connsiteY54" fmla="*/ 1544320 h 1791086"/>
              <a:gd name="connsiteX55" fmla="*/ 1361440 w 2082829"/>
              <a:gd name="connsiteY55" fmla="*/ 1635760 h 1791086"/>
              <a:gd name="connsiteX56" fmla="*/ 1422400 w 2082829"/>
              <a:gd name="connsiteY56" fmla="*/ 1686560 h 1791086"/>
              <a:gd name="connsiteX57" fmla="*/ 1432560 w 2082829"/>
              <a:gd name="connsiteY57" fmla="*/ 1717040 h 1791086"/>
              <a:gd name="connsiteX58" fmla="*/ 1463040 w 2082829"/>
              <a:gd name="connsiteY58" fmla="*/ 1737360 h 1791086"/>
              <a:gd name="connsiteX59" fmla="*/ 1503680 w 2082829"/>
              <a:gd name="connsiteY59" fmla="*/ 1757680 h 1791086"/>
              <a:gd name="connsiteX60" fmla="*/ 1615440 w 2082829"/>
              <a:gd name="connsiteY60" fmla="*/ 1778000 h 1791086"/>
              <a:gd name="connsiteX61" fmla="*/ 1737360 w 2082829"/>
              <a:gd name="connsiteY61" fmla="*/ 1778000 h 1791086"/>
              <a:gd name="connsiteX62" fmla="*/ 1798320 w 2082829"/>
              <a:gd name="connsiteY62" fmla="*/ 1757680 h 1791086"/>
              <a:gd name="connsiteX63" fmla="*/ 1859280 w 2082829"/>
              <a:gd name="connsiteY63" fmla="*/ 1747520 h 1791086"/>
              <a:gd name="connsiteX64" fmla="*/ 1879600 w 2082829"/>
              <a:gd name="connsiteY64" fmla="*/ 1706880 h 1791086"/>
              <a:gd name="connsiteX65" fmla="*/ 1910080 w 2082829"/>
              <a:gd name="connsiteY65" fmla="*/ 1686560 h 1791086"/>
              <a:gd name="connsiteX66" fmla="*/ 1971040 w 2082829"/>
              <a:gd name="connsiteY66" fmla="*/ 1635760 h 1791086"/>
              <a:gd name="connsiteX67" fmla="*/ 2021840 w 2082829"/>
              <a:gd name="connsiteY67" fmla="*/ 1574800 h 1791086"/>
              <a:gd name="connsiteX68" fmla="*/ 2052320 w 2082829"/>
              <a:gd name="connsiteY68" fmla="*/ 1554480 h 1791086"/>
              <a:gd name="connsiteX69" fmla="*/ 2072640 w 2082829"/>
              <a:gd name="connsiteY69" fmla="*/ 1513840 h 1791086"/>
              <a:gd name="connsiteX70" fmla="*/ 2072640 w 2082829"/>
              <a:gd name="connsiteY70" fmla="*/ 1381760 h 1791086"/>
              <a:gd name="connsiteX71" fmla="*/ 2052320 w 2082829"/>
              <a:gd name="connsiteY71" fmla="*/ 1300480 h 1791086"/>
              <a:gd name="connsiteX72" fmla="*/ 2011680 w 2082829"/>
              <a:gd name="connsiteY72" fmla="*/ 1198880 h 1791086"/>
              <a:gd name="connsiteX73" fmla="*/ 1981200 w 2082829"/>
              <a:gd name="connsiteY73" fmla="*/ 1056640 h 1791086"/>
              <a:gd name="connsiteX74" fmla="*/ 1971040 w 2082829"/>
              <a:gd name="connsiteY74" fmla="*/ 1026160 h 1791086"/>
              <a:gd name="connsiteX75" fmla="*/ 1940560 w 2082829"/>
              <a:gd name="connsiteY75" fmla="*/ 883920 h 1791086"/>
              <a:gd name="connsiteX76" fmla="*/ 1930400 w 2082829"/>
              <a:gd name="connsiteY76" fmla="*/ 843280 h 1791086"/>
              <a:gd name="connsiteX77" fmla="*/ 1920240 w 2082829"/>
              <a:gd name="connsiteY77" fmla="*/ 782320 h 1791086"/>
              <a:gd name="connsiteX78" fmla="*/ 1889760 w 2082829"/>
              <a:gd name="connsiteY78" fmla="*/ 751840 h 1791086"/>
              <a:gd name="connsiteX79" fmla="*/ 1869440 w 2082829"/>
              <a:gd name="connsiteY79" fmla="*/ 690880 h 1791086"/>
              <a:gd name="connsiteX80" fmla="*/ 1838960 w 2082829"/>
              <a:gd name="connsiteY80" fmla="*/ 619760 h 1791086"/>
              <a:gd name="connsiteX81" fmla="*/ 1778000 w 2082829"/>
              <a:gd name="connsiteY81" fmla="*/ 558800 h 1791086"/>
              <a:gd name="connsiteX82" fmla="*/ 1696720 w 2082829"/>
              <a:gd name="connsiteY82" fmla="*/ 467360 h 1791086"/>
              <a:gd name="connsiteX83" fmla="*/ 1676400 w 2082829"/>
              <a:gd name="connsiteY83" fmla="*/ 436880 h 1791086"/>
              <a:gd name="connsiteX84" fmla="*/ 1635760 w 2082829"/>
              <a:gd name="connsiteY84" fmla="*/ 406400 h 1791086"/>
              <a:gd name="connsiteX85" fmla="*/ 1615440 w 2082829"/>
              <a:gd name="connsiteY85" fmla="*/ 375920 h 1791086"/>
              <a:gd name="connsiteX86" fmla="*/ 1554480 w 2082829"/>
              <a:gd name="connsiteY86" fmla="*/ 314960 h 1791086"/>
              <a:gd name="connsiteX87" fmla="*/ 1513840 w 2082829"/>
              <a:gd name="connsiteY87" fmla="*/ 264160 h 1791086"/>
              <a:gd name="connsiteX88" fmla="*/ 1503680 w 2082829"/>
              <a:gd name="connsiteY88" fmla="*/ 233680 h 1791086"/>
              <a:gd name="connsiteX89" fmla="*/ 1473200 w 2082829"/>
              <a:gd name="connsiteY89" fmla="*/ 223520 h 1791086"/>
              <a:gd name="connsiteX90" fmla="*/ 1442720 w 2082829"/>
              <a:gd name="connsiteY90" fmla="*/ 203200 h 1791086"/>
              <a:gd name="connsiteX91" fmla="*/ 1412240 w 2082829"/>
              <a:gd name="connsiteY91" fmla="*/ 193040 h 1791086"/>
              <a:gd name="connsiteX92" fmla="*/ 1351280 w 2082829"/>
              <a:gd name="connsiteY92" fmla="*/ 152400 h 1791086"/>
              <a:gd name="connsiteX93" fmla="*/ 1320800 w 2082829"/>
              <a:gd name="connsiteY93" fmla="*/ 142240 h 1791086"/>
              <a:gd name="connsiteX94" fmla="*/ 1270000 w 2082829"/>
              <a:gd name="connsiteY94" fmla="*/ 132080 h 179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2082829" h="1791086">
                <a:moveTo>
                  <a:pt x="1270000" y="132080"/>
                </a:moveTo>
                <a:cubicBezTo>
                  <a:pt x="1253067" y="127000"/>
                  <a:pt x="1235512" y="119916"/>
                  <a:pt x="1219200" y="111760"/>
                </a:cubicBezTo>
                <a:cubicBezTo>
                  <a:pt x="1208278" y="106299"/>
                  <a:pt x="1200304" y="95301"/>
                  <a:pt x="1188720" y="91440"/>
                </a:cubicBezTo>
                <a:cubicBezTo>
                  <a:pt x="1169177" y="84926"/>
                  <a:pt x="1148080" y="84667"/>
                  <a:pt x="1127760" y="81280"/>
                </a:cubicBezTo>
                <a:cubicBezTo>
                  <a:pt x="1117600" y="74507"/>
                  <a:pt x="1108503" y="65770"/>
                  <a:pt x="1097280" y="60960"/>
                </a:cubicBezTo>
                <a:cubicBezTo>
                  <a:pt x="1084445" y="55459"/>
                  <a:pt x="1070066" y="54636"/>
                  <a:pt x="1056640" y="50800"/>
                </a:cubicBezTo>
                <a:cubicBezTo>
                  <a:pt x="989101" y="31503"/>
                  <a:pt x="1068828" y="45652"/>
                  <a:pt x="955040" y="30480"/>
                </a:cubicBezTo>
                <a:lnTo>
                  <a:pt x="873760" y="20320"/>
                </a:lnTo>
                <a:cubicBezTo>
                  <a:pt x="843302" y="16737"/>
                  <a:pt x="812719" y="14213"/>
                  <a:pt x="782320" y="10160"/>
                </a:cubicBezTo>
                <a:cubicBezTo>
                  <a:pt x="761900" y="7437"/>
                  <a:pt x="741680" y="3387"/>
                  <a:pt x="721360" y="0"/>
                </a:cubicBezTo>
                <a:cubicBezTo>
                  <a:pt x="626533" y="3387"/>
                  <a:pt x="530987" y="-1983"/>
                  <a:pt x="436880" y="10160"/>
                </a:cubicBezTo>
                <a:cubicBezTo>
                  <a:pt x="422630" y="11999"/>
                  <a:pt x="418355" y="32670"/>
                  <a:pt x="406400" y="40640"/>
                </a:cubicBezTo>
                <a:cubicBezTo>
                  <a:pt x="397489" y="46581"/>
                  <a:pt x="385282" y="45599"/>
                  <a:pt x="375920" y="50800"/>
                </a:cubicBezTo>
                <a:cubicBezTo>
                  <a:pt x="354572" y="62660"/>
                  <a:pt x="314960" y="91440"/>
                  <a:pt x="314960" y="91440"/>
                </a:cubicBezTo>
                <a:cubicBezTo>
                  <a:pt x="308187" y="101600"/>
                  <a:pt x="304175" y="114292"/>
                  <a:pt x="294640" y="121920"/>
                </a:cubicBezTo>
                <a:cubicBezTo>
                  <a:pt x="288015" y="127220"/>
                  <a:pt x="226175" y="141576"/>
                  <a:pt x="223520" y="142240"/>
                </a:cubicBezTo>
                <a:cubicBezTo>
                  <a:pt x="213360" y="152400"/>
                  <a:pt x="204995" y="164750"/>
                  <a:pt x="193040" y="172720"/>
                </a:cubicBezTo>
                <a:cubicBezTo>
                  <a:pt x="184129" y="178661"/>
                  <a:pt x="170923" y="176190"/>
                  <a:pt x="162560" y="182880"/>
                </a:cubicBezTo>
                <a:cubicBezTo>
                  <a:pt x="153025" y="190508"/>
                  <a:pt x="150057" y="203979"/>
                  <a:pt x="142240" y="213360"/>
                </a:cubicBezTo>
                <a:cubicBezTo>
                  <a:pt x="133042" y="224398"/>
                  <a:pt x="121111" y="232931"/>
                  <a:pt x="111760" y="243840"/>
                </a:cubicBezTo>
                <a:cubicBezTo>
                  <a:pt x="100740" y="256697"/>
                  <a:pt x="92300" y="271623"/>
                  <a:pt x="81280" y="284480"/>
                </a:cubicBezTo>
                <a:cubicBezTo>
                  <a:pt x="71929" y="295389"/>
                  <a:pt x="59151" y="303268"/>
                  <a:pt x="50800" y="314960"/>
                </a:cubicBezTo>
                <a:cubicBezTo>
                  <a:pt x="41997" y="327285"/>
                  <a:pt x="37253" y="342053"/>
                  <a:pt x="30480" y="355600"/>
                </a:cubicBezTo>
                <a:cubicBezTo>
                  <a:pt x="27093" y="372533"/>
                  <a:pt x="24864" y="389740"/>
                  <a:pt x="20320" y="406400"/>
                </a:cubicBezTo>
                <a:cubicBezTo>
                  <a:pt x="14684" y="427064"/>
                  <a:pt x="0" y="467360"/>
                  <a:pt x="0" y="467360"/>
                </a:cubicBezTo>
                <a:cubicBezTo>
                  <a:pt x="440" y="472644"/>
                  <a:pt x="3303" y="623063"/>
                  <a:pt x="30480" y="650240"/>
                </a:cubicBezTo>
                <a:cubicBezTo>
                  <a:pt x="40640" y="660400"/>
                  <a:pt x="52139" y="669378"/>
                  <a:pt x="60960" y="680720"/>
                </a:cubicBezTo>
                <a:cubicBezTo>
                  <a:pt x="118021" y="754084"/>
                  <a:pt x="73836" y="732425"/>
                  <a:pt x="132080" y="751840"/>
                </a:cubicBezTo>
                <a:cubicBezTo>
                  <a:pt x="169625" y="808158"/>
                  <a:pt x="130918" y="763612"/>
                  <a:pt x="182880" y="792480"/>
                </a:cubicBezTo>
                <a:cubicBezTo>
                  <a:pt x="204228" y="804340"/>
                  <a:pt x="221997" y="822198"/>
                  <a:pt x="243840" y="833120"/>
                </a:cubicBezTo>
                <a:cubicBezTo>
                  <a:pt x="257387" y="839893"/>
                  <a:pt x="271493" y="845648"/>
                  <a:pt x="284480" y="853440"/>
                </a:cubicBezTo>
                <a:cubicBezTo>
                  <a:pt x="305421" y="866005"/>
                  <a:pt x="321493" y="889291"/>
                  <a:pt x="345440" y="894080"/>
                </a:cubicBezTo>
                <a:lnTo>
                  <a:pt x="396240" y="904240"/>
                </a:lnTo>
                <a:cubicBezTo>
                  <a:pt x="412052" y="920052"/>
                  <a:pt x="434568" y="946553"/>
                  <a:pt x="457200" y="955040"/>
                </a:cubicBezTo>
                <a:cubicBezTo>
                  <a:pt x="473369" y="961103"/>
                  <a:pt x="491340" y="960656"/>
                  <a:pt x="508000" y="965200"/>
                </a:cubicBezTo>
                <a:cubicBezTo>
                  <a:pt x="528664" y="970836"/>
                  <a:pt x="548640" y="978747"/>
                  <a:pt x="568960" y="985520"/>
                </a:cubicBezTo>
                <a:cubicBezTo>
                  <a:pt x="579120" y="988907"/>
                  <a:pt x="590529" y="989739"/>
                  <a:pt x="599440" y="995680"/>
                </a:cubicBezTo>
                <a:cubicBezTo>
                  <a:pt x="609600" y="1002453"/>
                  <a:pt x="618762" y="1011041"/>
                  <a:pt x="629920" y="1016000"/>
                </a:cubicBezTo>
                <a:cubicBezTo>
                  <a:pt x="649493" y="1024699"/>
                  <a:pt x="670560" y="1029547"/>
                  <a:pt x="690880" y="1036320"/>
                </a:cubicBezTo>
                <a:cubicBezTo>
                  <a:pt x="701040" y="1039707"/>
                  <a:pt x="712449" y="1040539"/>
                  <a:pt x="721360" y="1046480"/>
                </a:cubicBezTo>
                <a:cubicBezTo>
                  <a:pt x="731520" y="1053253"/>
                  <a:pt x="742459" y="1058983"/>
                  <a:pt x="751840" y="1066800"/>
                </a:cubicBezTo>
                <a:cubicBezTo>
                  <a:pt x="762878" y="1075998"/>
                  <a:pt x="770365" y="1089310"/>
                  <a:pt x="782320" y="1097280"/>
                </a:cubicBezTo>
                <a:cubicBezTo>
                  <a:pt x="791231" y="1103221"/>
                  <a:pt x="803438" y="1102239"/>
                  <a:pt x="812800" y="1107440"/>
                </a:cubicBezTo>
                <a:cubicBezTo>
                  <a:pt x="834148" y="1119300"/>
                  <a:pt x="853440" y="1134533"/>
                  <a:pt x="873760" y="1148080"/>
                </a:cubicBezTo>
                <a:lnTo>
                  <a:pt x="904240" y="1168400"/>
                </a:lnTo>
                <a:lnTo>
                  <a:pt x="934720" y="1188720"/>
                </a:lnTo>
                <a:cubicBezTo>
                  <a:pt x="941493" y="1198880"/>
                  <a:pt x="945505" y="1211572"/>
                  <a:pt x="955040" y="1219200"/>
                </a:cubicBezTo>
                <a:cubicBezTo>
                  <a:pt x="963403" y="1225890"/>
                  <a:pt x="977947" y="1221787"/>
                  <a:pt x="985520" y="1229360"/>
                </a:cubicBezTo>
                <a:cubicBezTo>
                  <a:pt x="1002789" y="1246629"/>
                  <a:pt x="1012613" y="1270000"/>
                  <a:pt x="1026160" y="1290320"/>
                </a:cubicBezTo>
                <a:lnTo>
                  <a:pt x="1046480" y="1320800"/>
                </a:lnTo>
                <a:cubicBezTo>
                  <a:pt x="1053253" y="1330960"/>
                  <a:pt x="1062939" y="1339696"/>
                  <a:pt x="1066800" y="1351280"/>
                </a:cubicBezTo>
                <a:cubicBezTo>
                  <a:pt x="1077387" y="1383042"/>
                  <a:pt x="1087655" y="1422757"/>
                  <a:pt x="1117600" y="1442720"/>
                </a:cubicBezTo>
                <a:cubicBezTo>
                  <a:pt x="1216695" y="1508783"/>
                  <a:pt x="1062698" y="1405305"/>
                  <a:pt x="1188720" y="1493520"/>
                </a:cubicBezTo>
                <a:cubicBezTo>
                  <a:pt x="1208727" y="1507525"/>
                  <a:pt x="1226512" y="1526437"/>
                  <a:pt x="1249680" y="1534160"/>
                </a:cubicBezTo>
                <a:lnTo>
                  <a:pt x="1280160" y="1544320"/>
                </a:lnTo>
                <a:cubicBezTo>
                  <a:pt x="1304592" y="1580967"/>
                  <a:pt x="1319683" y="1607922"/>
                  <a:pt x="1361440" y="1635760"/>
                </a:cubicBezTo>
                <a:cubicBezTo>
                  <a:pt x="1403875" y="1664050"/>
                  <a:pt x="1383286" y="1647446"/>
                  <a:pt x="1422400" y="1686560"/>
                </a:cubicBezTo>
                <a:cubicBezTo>
                  <a:pt x="1425787" y="1696720"/>
                  <a:pt x="1425870" y="1708677"/>
                  <a:pt x="1432560" y="1717040"/>
                </a:cubicBezTo>
                <a:cubicBezTo>
                  <a:pt x="1440188" y="1726575"/>
                  <a:pt x="1452438" y="1731302"/>
                  <a:pt x="1463040" y="1737360"/>
                </a:cubicBezTo>
                <a:cubicBezTo>
                  <a:pt x="1476190" y="1744874"/>
                  <a:pt x="1489499" y="1752362"/>
                  <a:pt x="1503680" y="1757680"/>
                </a:cubicBezTo>
                <a:cubicBezTo>
                  <a:pt x="1533160" y="1768735"/>
                  <a:pt x="1589480" y="1774291"/>
                  <a:pt x="1615440" y="1778000"/>
                </a:cubicBezTo>
                <a:cubicBezTo>
                  <a:pt x="1669072" y="1795877"/>
                  <a:pt x="1652290" y="1795014"/>
                  <a:pt x="1737360" y="1778000"/>
                </a:cubicBezTo>
                <a:cubicBezTo>
                  <a:pt x="1758363" y="1773799"/>
                  <a:pt x="1777192" y="1761201"/>
                  <a:pt x="1798320" y="1757680"/>
                </a:cubicBezTo>
                <a:lnTo>
                  <a:pt x="1859280" y="1747520"/>
                </a:lnTo>
                <a:cubicBezTo>
                  <a:pt x="1866053" y="1733973"/>
                  <a:pt x="1869904" y="1718515"/>
                  <a:pt x="1879600" y="1706880"/>
                </a:cubicBezTo>
                <a:cubicBezTo>
                  <a:pt x="1887417" y="1697499"/>
                  <a:pt x="1900699" y="1694377"/>
                  <a:pt x="1910080" y="1686560"/>
                </a:cubicBezTo>
                <a:cubicBezTo>
                  <a:pt x="1988309" y="1621369"/>
                  <a:pt x="1895364" y="1686211"/>
                  <a:pt x="1971040" y="1635760"/>
                </a:cubicBezTo>
                <a:cubicBezTo>
                  <a:pt x="1991020" y="1605790"/>
                  <a:pt x="1992504" y="1599246"/>
                  <a:pt x="2021840" y="1574800"/>
                </a:cubicBezTo>
                <a:cubicBezTo>
                  <a:pt x="2031221" y="1566983"/>
                  <a:pt x="2042160" y="1561253"/>
                  <a:pt x="2052320" y="1554480"/>
                </a:cubicBezTo>
                <a:cubicBezTo>
                  <a:pt x="2059093" y="1540933"/>
                  <a:pt x="2068288" y="1528347"/>
                  <a:pt x="2072640" y="1513840"/>
                </a:cubicBezTo>
                <a:cubicBezTo>
                  <a:pt x="2089560" y="1457441"/>
                  <a:pt x="2082432" y="1440512"/>
                  <a:pt x="2072640" y="1381760"/>
                </a:cubicBezTo>
                <a:cubicBezTo>
                  <a:pt x="2066949" y="1347614"/>
                  <a:pt x="2063867" y="1330502"/>
                  <a:pt x="2052320" y="1300480"/>
                </a:cubicBezTo>
                <a:cubicBezTo>
                  <a:pt x="2039226" y="1266436"/>
                  <a:pt x="2011680" y="1198880"/>
                  <a:pt x="2011680" y="1198880"/>
                </a:cubicBezTo>
                <a:cubicBezTo>
                  <a:pt x="1998863" y="1096346"/>
                  <a:pt x="2010154" y="1143503"/>
                  <a:pt x="1981200" y="1056640"/>
                </a:cubicBezTo>
                <a:lnTo>
                  <a:pt x="1971040" y="1026160"/>
                </a:lnTo>
                <a:cubicBezTo>
                  <a:pt x="1954423" y="876603"/>
                  <a:pt x="1974912" y="986976"/>
                  <a:pt x="1940560" y="883920"/>
                </a:cubicBezTo>
                <a:cubicBezTo>
                  <a:pt x="1936144" y="870673"/>
                  <a:pt x="1933138" y="856972"/>
                  <a:pt x="1930400" y="843280"/>
                </a:cubicBezTo>
                <a:cubicBezTo>
                  <a:pt x="1926360" y="823080"/>
                  <a:pt x="1928607" y="801145"/>
                  <a:pt x="1920240" y="782320"/>
                </a:cubicBezTo>
                <a:cubicBezTo>
                  <a:pt x="1914404" y="769190"/>
                  <a:pt x="1899920" y="762000"/>
                  <a:pt x="1889760" y="751840"/>
                </a:cubicBezTo>
                <a:lnTo>
                  <a:pt x="1869440" y="690880"/>
                </a:lnTo>
                <a:cubicBezTo>
                  <a:pt x="1862100" y="668860"/>
                  <a:pt x="1853308" y="637695"/>
                  <a:pt x="1838960" y="619760"/>
                </a:cubicBezTo>
                <a:cubicBezTo>
                  <a:pt x="1821008" y="597320"/>
                  <a:pt x="1793940" y="582710"/>
                  <a:pt x="1778000" y="558800"/>
                </a:cubicBezTo>
                <a:cubicBezTo>
                  <a:pt x="1684573" y="418659"/>
                  <a:pt x="1786986" y="557626"/>
                  <a:pt x="1696720" y="467360"/>
                </a:cubicBezTo>
                <a:cubicBezTo>
                  <a:pt x="1688086" y="458726"/>
                  <a:pt x="1685034" y="445514"/>
                  <a:pt x="1676400" y="436880"/>
                </a:cubicBezTo>
                <a:cubicBezTo>
                  <a:pt x="1664426" y="424906"/>
                  <a:pt x="1647734" y="418374"/>
                  <a:pt x="1635760" y="406400"/>
                </a:cubicBezTo>
                <a:cubicBezTo>
                  <a:pt x="1627126" y="397766"/>
                  <a:pt x="1623552" y="385046"/>
                  <a:pt x="1615440" y="375920"/>
                </a:cubicBezTo>
                <a:cubicBezTo>
                  <a:pt x="1596348" y="354442"/>
                  <a:pt x="1554480" y="314960"/>
                  <a:pt x="1554480" y="314960"/>
                </a:cubicBezTo>
                <a:cubicBezTo>
                  <a:pt x="1528943" y="238348"/>
                  <a:pt x="1566361" y="329812"/>
                  <a:pt x="1513840" y="264160"/>
                </a:cubicBezTo>
                <a:cubicBezTo>
                  <a:pt x="1507150" y="255797"/>
                  <a:pt x="1511253" y="241253"/>
                  <a:pt x="1503680" y="233680"/>
                </a:cubicBezTo>
                <a:cubicBezTo>
                  <a:pt x="1496107" y="226107"/>
                  <a:pt x="1482779" y="228309"/>
                  <a:pt x="1473200" y="223520"/>
                </a:cubicBezTo>
                <a:cubicBezTo>
                  <a:pt x="1462278" y="218059"/>
                  <a:pt x="1453642" y="208661"/>
                  <a:pt x="1442720" y="203200"/>
                </a:cubicBezTo>
                <a:cubicBezTo>
                  <a:pt x="1433141" y="198411"/>
                  <a:pt x="1421602" y="198241"/>
                  <a:pt x="1412240" y="193040"/>
                </a:cubicBezTo>
                <a:cubicBezTo>
                  <a:pt x="1390892" y="181180"/>
                  <a:pt x="1374448" y="160123"/>
                  <a:pt x="1351280" y="152400"/>
                </a:cubicBezTo>
                <a:cubicBezTo>
                  <a:pt x="1341120" y="149013"/>
                  <a:pt x="1330379" y="147029"/>
                  <a:pt x="1320800" y="142240"/>
                </a:cubicBezTo>
                <a:cubicBezTo>
                  <a:pt x="1309878" y="136779"/>
                  <a:pt x="1286933" y="137160"/>
                  <a:pt x="1270000" y="132080"/>
                </a:cubicBezTo>
                <a:close/>
              </a:path>
            </a:pathLst>
          </a:custGeom>
          <a:solidFill>
            <a:srgbClr val="FFFF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Freeform 33"/>
          <p:cNvSpPr/>
          <p:nvPr/>
        </p:nvSpPr>
        <p:spPr>
          <a:xfrm>
            <a:off x="9702800" y="2915545"/>
            <a:ext cx="2113280" cy="1758417"/>
          </a:xfrm>
          <a:custGeom>
            <a:avLst/>
            <a:gdLst>
              <a:gd name="connsiteX0" fmla="*/ 396240 w 2113280"/>
              <a:gd name="connsiteY0" fmla="*/ 375 h 1758417"/>
              <a:gd name="connsiteX1" fmla="*/ 335280 w 2113280"/>
              <a:gd name="connsiteY1" fmla="*/ 20695 h 1758417"/>
              <a:gd name="connsiteX2" fmla="*/ 162560 w 2113280"/>
              <a:gd name="connsiteY2" fmla="*/ 41015 h 1758417"/>
              <a:gd name="connsiteX3" fmla="*/ 142240 w 2113280"/>
              <a:gd name="connsiteY3" fmla="*/ 71495 h 1758417"/>
              <a:gd name="connsiteX4" fmla="*/ 111760 w 2113280"/>
              <a:gd name="connsiteY4" fmla="*/ 81655 h 1758417"/>
              <a:gd name="connsiteX5" fmla="*/ 71120 w 2113280"/>
              <a:gd name="connsiteY5" fmla="*/ 142615 h 1758417"/>
              <a:gd name="connsiteX6" fmla="*/ 50800 w 2113280"/>
              <a:gd name="connsiteY6" fmla="*/ 173095 h 1758417"/>
              <a:gd name="connsiteX7" fmla="*/ 0 w 2113280"/>
              <a:gd name="connsiteY7" fmla="*/ 254375 h 1758417"/>
              <a:gd name="connsiteX8" fmla="*/ 20320 w 2113280"/>
              <a:gd name="connsiteY8" fmla="*/ 508375 h 1758417"/>
              <a:gd name="connsiteX9" fmla="*/ 30480 w 2113280"/>
              <a:gd name="connsiteY9" fmla="*/ 538855 h 1758417"/>
              <a:gd name="connsiteX10" fmla="*/ 50800 w 2113280"/>
              <a:gd name="connsiteY10" fmla="*/ 569335 h 1758417"/>
              <a:gd name="connsiteX11" fmla="*/ 101600 w 2113280"/>
              <a:gd name="connsiteY11" fmla="*/ 630295 h 1758417"/>
              <a:gd name="connsiteX12" fmla="*/ 121920 w 2113280"/>
              <a:gd name="connsiteY12" fmla="*/ 691255 h 1758417"/>
              <a:gd name="connsiteX13" fmla="*/ 152400 w 2113280"/>
              <a:gd name="connsiteY13" fmla="*/ 752215 h 1758417"/>
              <a:gd name="connsiteX14" fmla="*/ 182880 w 2113280"/>
              <a:gd name="connsiteY14" fmla="*/ 762375 h 1758417"/>
              <a:gd name="connsiteX15" fmla="*/ 193040 w 2113280"/>
              <a:gd name="connsiteY15" fmla="*/ 813175 h 1758417"/>
              <a:gd name="connsiteX16" fmla="*/ 233680 w 2113280"/>
              <a:gd name="connsiteY16" fmla="*/ 884295 h 1758417"/>
              <a:gd name="connsiteX17" fmla="*/ 264160 w 2113280"/>
              <a:gd name="connsiteY17" fmla="*/ 914775 h 1758417"/>
              <a:gd name="connsiteX18" fmla="*/ 294640 w 2113280"/>
              <a:gd name="connsiteY18" fmla="*/ 975735 h 1758417"/>
              <a:gd name="connsiteX19" fmla="*/ 314960 w 2113280"/>
              <a:gd name="connsiteY19" fmla="*/ 1016375 h 1758417"/>
              <a:gd name="connsiteX20" fmla="*/ 325120 w 2113280"/>
              <a:gd name="connsiteY20" fmla="*/ 1046855 h 1758417"/>
              <a:gd name="connsiteX21" fmla="*/ 355600 w 2113280"/>
              <a:gd name="connsiteY21" fmla="*/ 1077335 h 1758417"/>
              <a:gd name="connsiteX22" fmla="*/ 426720 w 2113280"/>
              <a:gd name="connsiteY22" fmla="*/ 1168775 h 1758417"/>
              <a:gd name="connsiteX23" fmla="*/ 436880 w 2113280"/>
              <a:gd name="connsiteY23" fmla="*/ 1199255 h 1758417"/>
              <a:gd name="connsiteX24" fmla="*/ 497840 w 2113280"/>
              <a:gd name="connsiteY24" fmla="*/ 1229735 h 1758417"/>
              <a:gd name="connsiteX25" fmla="*/ 528320 w 2113280"/>
              <a:gd name="connsiteY25" fmla="*/ 1250055 h 1758417"/>
              <a:gd name="connsiteX26" fmla="*/ 579120 w 2113280"/>
              <a:gd name="connsiteY26" fmla="*/ 1290695 h 1758417"/>
              <a:gd name="connsiteX27" fmla="*/ 629920 w 2113280"/>
              <a:gd name="connsiteY27" fmla="*/ 1351655 h 1758417"/>
              <a:gd name="connsiteX28" fmla="*/ 660400 w 2113280"/>
              <a:gd name="connsiteY28" fmla="*/ 1371975 h 1758417"/>
              <a:gd name="connsiteX29" fmla="*/ 711200 w 2113280"/>
              <a:gd name="connsiteY29" fmla="*/ 1422775 h 1758417"/>
              <a:gd name="connsiteX30" fmla="*/ 731520 w 2113280"/>
              <a:gd name="connsiteY30" fmla="*/ 1453255 h 1758417"/>
              <a:gd name="connsiteX31" fmla="*/ 762000 w 2113280"/>
              <a:gd name="connsiteY31" fmla="*/ 1473575 h 1758417"/>
              <a:gd name="connsiteX32" fmla="*/ 792480 w 2113280"/>
              <a:gd name="connsiteY32" fmla="*/ 1504055 h 1758417"/>
              <a:gd name="connsiteX33" fmla="*/ 843280 w 2113280"/>
              <a:gd name="connsiteY33" fmla="*/ 1544695 h 1758417"/>
              <a:gd name="connsiteX34" fmla="*/ 904240 w 2113280"/>
              <a:gd name="connsiteY34" fmla="*/ 1585335 h 1758417"/>
              <a:gd name="connsiteX35" fmla="*/ 965200 w 2113280"/>
              <a:gd name="connsiteY35" fmla="*/ 1605655 h 1758417"/>
              <a:gd name="connsiteX36" fmla="*/ 995680 w 2113280"/>
              <a:gd name="connsiteY36" fmla="*/ 1625975 h 1758417"/>
              <a:gd name="connsiteX37" fmla="*/ 1036320 w 2113280"/>
              <a:gd name="connsiteY37" fmla="*/ 1636135 h 1758417"/>
              <a:gd name="connsiteX38" fmla="*/ 1117600 w 2113280"/>
              <a:gd name="connsiteY38" fmla="*/ 1656455 h 1758417"/>
              <a:gd name="connsiteX39" fmla="*/ 1270000 w 2113280"/>
              <a:gd name="connsiteY39" fmla="*/ 1676775 h 1758417"/>
              <a:gd name="connsiteX40" fmla="*/ 1341120 w 2113280"/>
              <a:gd name="connsiteY40" fmla="*/ 1686935 h 1758417"/>
              <a:gd name="connsiteX41" fmla="*/ 1432560 w 2113280"/>
              <a:gd name="connsiteY41" fmla="*/ 1697095 h 1758417"/>
              <a:gd name="connsiteX42" fmla="*/ 1554480 w 2113280"/>
              <a:gd name="connsiteY42" fmla="*/ 1727575 h 1758417"/>
              <a:gd name="connsiteX43" fmla="*/ 1615440 w 2113280"/>
              <a:gd name="connsiteY43" fmla="*/ 1747895 h 1758417"/>
              <a:gd name="connsiteX44" fmla="*/ 1645920 w 2113280"/>
              <a:gd name="connsiteY44" fmla="*/ 1758055 h 1758417"/>
              <a:gd name="connsiteX45" fmla="*/ 1849120 w 2113280"/>
              <a:gd name="connsiteY45" fmla="*/ 1737735 h 1758417"/>
              <a:gd name="connsiteX46" fmla="*/ 1879600 w 2113280"/>
              <a:gd name="connsiteY46" fmla="*/ 1717415 h 1758417"/>
              <a:gd name="connsiteX47" fmla="*/ 1910080 w 2113280"/>
              <a:gd name="connsiteY47" fmla="*/ 1686935 h 1758417"/>
              <a:gd name="connsiteX48" fmla="*/ 2001520 w 2113280"/>
              <a:gd name="connsiteY48" fmla="*/ 1646295 h 1758417"/>
              <a:gd name="connsiteX49" fmla="*/ 2062480 w 2113280"/>
              <a:gd name="connsiteY49" fmla="*/ 1605655 h 1758417"/>
              <a:gd name="connsiteX50" fmla="*/ 2072640 w 2113280"/>
              <a:gd name="connsiteY50" fmla="*/ 1575175 h 1758417"/>
              <a:gd name="connsiteX51" fmla="*/ 2092960 w 2113280"/>
              <a:gd name="connsiteY51" fmla="*/ 1544695 h 1758417"/>
              <a:gd name="connsiteX52" fmla="*/ 2103120 w 2113280"/>
              <a:gd name="connsiteY52" fmla="*/ 1483735 h 1758417"/>
              <a:gd name="connsiteX53" fmla="*/ 2113280 w 2113280"/>
              <a:gd name="connsiteY53" fmla="*/ 1453255 h 1758417"/>
              <a:gd name="connsiteX54" fmla="*/ 2103120 w 2113280"/>
              <a:gd name="connsiteY54" fmla="*/ 1250055 h 1758417"/>
              <a:gd name="connsiteX55" fmla="*/ 2072640 w 2113280"/>
              <a:gd name="connsiteY55" fmla="*/ 1229735 h 1758417"/>
              <a:gd name="connsiteX56" fmla="*/ 2032000 w 2113280"/>
              <a:gd name="connsiteY56" fmla="*/ 1178935 h 1758417"/>
              <a:gd name="connsiteX57" fmla="*/ 1960880 w 2113280"/>
              <a:gd name="connsiteY57" fmla="*/ 1138295 h 1758417"/>
              <a:gd name="connsiteX58" fmla="*/ 1899920 w 2113280"/>
              <a:gd name="connsiteY58" fmla="*/ 1097655 h 1758417"/>
              <a:gd name="connsiteX59" fmla="*/ 1869440 w 2113280"/>
              <a:gd name="connsiteY59" fmla="*/ 1077335 h 1758417"/>
              <a:gd name="connsiteX60" fmla="*/ 1838960 w 2113280"/>
              <a:gd name="connsiteY60" fmla="*/ 1057015 h 1758417"/>
              <a:gd name="connsiteX61" fmla="*/ 1798320 w 2113280"/>
              <a:gd name="connsiteY61" fmla="*/ 1036695 h 1758417"/>
              <a:gd name="connsiteX62" fmla="*/ 1778000 w 2113280"/>
              <a:gd name="connsiteY62" fmla="*/ 1006215 h 1758417"/>
              <a:gd name="connsiteX63" fmla="*/ 1706880 w 2113280"/>
              <a:gd name="connsiteY63" fmla="*/ 965575 h 1758417"/>
              <a:gd name="connsiteX64" fmla="*/ 1645920 w 2113280"/>
              <a:gd name="connsiteY64" fmla="*/ 914775 h 1758417"/>
              <a:gd name="connsiteX65" fmla="*/ 1615440 w 2113280"/>
              <a:gd name="connsiteY65" fmla="*/ 904615 h 1758417"/>
              <a:gd name="connsiteX66" fmla="*/ 1584960 w 2113280"/>
              <a:gd name="connsiteY66" fmla="*/ 884295 h 1758417"/>
              <a:gd name="connsiteX67" fmla="*/ 1554480 w 2113280"/>
              <a:gd name="connsiteY67" fmla="*/ 874135 h 1758417"/>
              <a:gd name="connsiteX68" fmla="*/ 1524000 w 2113280"/>
              <a:gd name="connsiteY68" fmla="*/ 853815 h 1758417"/>
              <a:gd name="connsiteX69" fmla="*/ 1493520 w 2113280"/>
              <a:gd name="connsiteY69" fmla="*/ 843655 h 1758417"/>
              <a:gd name="connsiteX70" fmla="*/ 1452880 w 2113280"/>
              <a:gd name="connsiteY70" fmla="*/ 823335 h 1758417"/>
              <a:gd name="connsiteX71" fmla="*/ 1422400 w 2113280"/>
              <a:gd name="connsiteY71" fmla="*/ 813175 h 1758417"/>
              <a:gd name="connsiteX72" fmla="*/ 1391920 w 2113280"/>
              <a:gd name="connsiteY72" fmla="*/ 792855 h 1758417"/>
              <a:gd name="connsiteX73" fmla="*/ 1330960 w 2113280"/>
              <a:gd name="connsiteY73" fmla="*/ 772535 h 1758417"/>
              <a:gd name="connsiteX74" fmla="*/ 1270000 w 2113280"/>
              <a:gd name="connsiteY74" fmla="*/ 731895 h 1758417"/>
              <a:gd name="connsiteX75" fmla="*/ 1239520 w 2113280"/>
              <a:gd name="connsiteY75" fmla="*/ 711575 h 1758417"/>
              <a:gd name="connsiteX76" fmla="*/ 1178560 w 2113280"/>
              <a:gd name="connsiteY76" fmla="*/ 691255 h 1758417"/>
              <a:gd name="connsiteX77" fmla="*/ 1127760 w 2113280"/>
              <a:gd name="connsiteY77" fmla="*/ 650615 h 1758417"/>
              <a:gd name="connsiteX78" fmla="*/ 1107440 w 2113280"/>
              <a:gd name="connsiteY78" fmla="*/ 620135 h 1758417"/>
              <a:gd name="connsiteX79" fmla="*/ 1016000 w 2113280"/>
              <a:gd name="connsiteY79" fmla="*/ 569335 h 1758417"/>
              <a:gd name="connsiteX80" fmla="*/ 975360 w 2113280"/>
              <a:gd name="connsiteY80" fmla="*/ 518535 h 1758417"/>
              <a:gd name="connsiteX81" fmla="*/ 955040 w 2113280"/>
              <a:gd name="connsiteY81" fmla="*/ 488055 h 1758417"/>
              <a:gd name="connsiteX82" fmla="*/ 924560 w 2113280"/>
              <a:gd name="connsiteY82" fmla="*/ 467735 h 1758417"/>
              <a:gd name="connsiteX83" fmla="*/ 894080 w 2113280"/>
              <a:gd name="connsiteY83" fmla="*/ 437255 h 1758417"/>
              <a:gd name="connsiteX84" fmla="*/ 853440 w 2113280"/>
              <a:gd name="connsiteY84" fmla="*/ 386455 h 1758417"/>
              <a:gd name="connsiteX85" fmla="*/ 802640 w 2113280"/>
              <a:gd name="connsiteY85" fmla="*/ 345815 h 1758417"/>
              <a:gd name="connsiteX86" fmla="*/ 731520 w 2113280"/>
              <a:gd name="connsiteY86" fmla="*/ 274695 h 1758417"/>
              <a:gd name="connsiteX87" fmla="*/ 701040 w 2113280"/>
              <a:gd name="connsiteY87" fmla="*/ 244215 h 1758417"/>
              <a:gd name="connsiteX88" fmla="*/ 640080 w 2113280"/>
              <a:gd name="connsiteY88" fmla="*/ 203575 h 1758417"/>
              <a:gd name="connsiteX89" fmla="*/ 579120 w 2113280"/>
              <a:gd name="connsiteY89" fmla="*/ 152775 h 1758417"/>
              <a:gd name="connsiteX90" fmla="*/ 548640 w 2113280"/>
              <a:gd name="connsiteY90" fmla="*/ 142615 h 1758417"/>
              <a:gd name="connsiteX91" fmla="*/ 487680 w 2113280"/>
              <a:gd name="connsiteY91" fmla="*/ 101975 h 1758417"/>
              <a:gd name="connsiteX92" fmla="*/ 447040 w 2113280"/>
              <a:gd name="connsiteY92" fmla="*/ 41015 h 1758417"/>
              <a:gd name="connsiteX93" fmla="*/ 396240 w 2113280"/>
              <a:gd name="connsiteY93" fmla="*/ 375 h 1758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2113280" h="1758417">
                <a:moveTo>
                  <a:pt x="396240" y="375"/>
                </a:moveTo>
                <a:cubicBezTo>
                  <a:pt x="377613" y="-3012"/>
                  <a:pt x="356462" y="17518"/>
                  <a:pt x="335280" y="20695"/>
                </a:cubicBezTo>
                <a:cubicBezTo>
                  <a:pt x="116819" y="53464"/>
                  <a:pt x="252901" y="10901"/>
                  <a:pt x="162560" y="41015"/>
                </a:cubicBezTo>
                <a:cubicBezTo>
                  <a:pt x="155787" y="51175"/>
                  <a:pt x="151775" y="63867"/>
                  <a:pt x="142240" y="71495"/>
                </a:cubicBezTo>
                <a:cubicBezTo>
                  <a:pt x="133877" y="78185"/>
                  <a:pt x="119333" y="74082"/>
                  <a:pt x="111760" y="81655"/>
                </a:cubicBezTo>
                <a:cubicBezTo>
                  <a:pt x="94491" y="98924"/>
                  <a:pt x="84667" y="122295"/>
                  <a:pt x="71120" y="142615"/>
                </a:cubicBezTo>
                <a:cubicBezTo>
                  <a:pt x="64347" y="152775"/>
                  <a:pt x="54661" y="161511"/>
                  <a:pt x="50800" y="173095"/>
                </a:cubicBezTo>
                <a:cubicBezTo>
                  <a:pt x="26619" y="245639"/>
                  <a:pt x="48302" y="222174"/>
                  <a:pt x="0" y="254375"/>
                </a:cubicBezTo>
                <a:cubicBezTo>
                  <a:pt x="5264" y="359655"/>
                  <a:pt x="-1674" y="420399"/>
                  <a:pt x="20320" y="508375"/>
                </a:cubicBezTo>
                <a:cubicBezTo>
                  <a:pt x="22917" y="518765"/>
                  <a:pt x="25691" y="529276"/>
                  <a:pt x="30480" y="538855"/>
                </a:cubicBezTo>
                <a:cubicBezTo>
                  <a:pt x="35941" y="549777"/>
                  <a:pt x="42983" y="559954"/>
                  <a:pt x="50800" y="569335"/>
                </a:cubicBezTo>
                <a:cubicBezTo>
                  <a:pt x="73587" y="596679"/>
                  <a:pt x="87186" y="597862"/>
                  <a:pt x="101600" y="630295"/>
                </a:cubicBezTo>
                <a:cubicBezTo>
                  <a:pt x="110299" y="649868"/>
                  <a:pt x="115147" y="670935"/>
                  <a:pt x="121920" y="691255"/>
                </a:cubicBezTo>
                <a:cubicBezTo>
                  <a:pt x="128613" y="711334"/>
                  <a:pt x="134495" y="737891"/>
                  <a:pt x="152400" y="752215"/>
                </a:cubicBezTo>
                <a:cubicBezTo>
                  <a:pt x="160763" y="758905"/>
                  <a:pt x="172720" y="758988"/>
                  <a:pt x="182880" y="762375"/>
                </a:cubicBezTo>
                <a:cubicBezTo>
                  <a:pt x="186267" y="779308"/>
                  <a:pt x="187579" y="796792"/>
                  <a:pt x="193040" y="813175"/>
                </a:cubicBezTo>
                <a:cubicBezTo>
                  <a:pt x="198561" y="829737"/>
                  <a:pt x="221293" y="869430"/>
                  <a:pt x="233680" y="884295"/>
                </a:cubicBezTo>
                <a:cubicBezTo>
                  <a:pt x="242878" y="895333"/>
                  <a:pt x="254000" y="904615"/>
                  <a:pt x="264160" y="914775"/>
                </a:cubicBezTo>
                <a:cubicBezTo>
                  <a:pt x="282788" y="970658"/>
                  <a:pt x="263127" y="920588"/>
                  <a:pt x="294640" y="975735"/>
                </a:cubicBezTo>
                <a:cubicBezTo>
                  <a:pt x="302154" y="988885"/>
                  <a:pt x="308994" y="1002454"/>
                  <a:pt x="314960" y="1016375"/>
                </a:cubicBezTo>
                <a:cubicBezTo>
                  <a:pt x="319179" y="1026219"/>
                  <a:pt x="319179" y="1037944"/>
                  <a:pt x="325120" y="1046855"/>
                </a:cubicBezTo>
                <a:cubicBezTo>
                  <a:pt x="333090" y="1058810"/>
                  <a:pt x="346779" y="1065993"/>
                  <a:pt x="355600" y="1077335"/>
                </a:cubicBezTo>
                <a:cubicBezTo>
                  <a:pt x="440668" y="1186708"/>
                  <a:pt x="357522" y="1099577"/>
                  <a:pt x="426720" y="1168775"/>
                </a:cubicBezTo>
                <a:cubicBezTo>
                  <a:pt x="430107" y="1178935"/>
                  <a:pt x="430190" y="1190892"/>
                  <a:pt x="436880" y="1199255"/>
                </a:cubicBezTo>
                <a:cubicBezTo>
                  <a:pt x="456291" y="1223519"/>
                  <a:pt x="473299" y="1217464"/>
                  <a:pt x="497840" y="1229735"/>
                </a:cubicBezTo>
                <a:cubicBezTo>
                  <a:pt x="508762" y="1235196"/>
                  <a:pt x="518160" y="1243282"/>
                  <a:pt x="528320" y="1250055"/>
                </a:cubicBezTo>
                <a:cubicBezTo>
                  <a:pt x="573765" y="1318222"/>
                  <a:pt x="520230" y="1251435"/>
                  <a:pt x="579120" y="1290695"/>
                </a:cubicBezTo>
                <a:cubicBezTo>
                  <a:pt x="629053" y="1323984"/>
                  <a:pt x="592435" y="1314170"/>
                  <a:pt x="629920" y="1351655"/>
                </a:cubicBezTo>
                <a:cubicBezTo>
                  <a:pt x="638554" y="1360289"/>
                  <a:pt x="650240" y="1365202"/>
                  <a:pt x="660400" y="1371975"/>
                </a:cubicBezTo>
                <a:cubicBezTo>
                  <a:pt x="714587" y="1453255"/>
                  <a:pt x="643467" y="1355042"/>
                  <a:pt x="711200" y="1422775"/>
                </a:cubicBezTo>
                <a:cubicBezTo>
                  <a:pt x="719834" y="1431409"/>
                  <a:pt x="722886" y="1444621"/>
                  <a:pt x="731520" y="1453255"/>
                </a:cubicBezTo>
                <a:cubicBezTo>
                  <a:pt x="740154" y="1461889"/>
                  <a:pt x="752619" y="1465758"/>
                  <a:pt x="762000" y="1473575"/>
                </a:cubicBezTo>
                <a:cubicBezTo>
                  <a:pt x="773038" y="1482773"/>
                  <a:pt x="782320" y="1493895"/>
                  <a:pt x="792480" y="1504055"/>
                </a:cubicBezTo>
                <a:cubicBezTo>
                  <a:pt x="810969" y="1559523"/>
                  <a:pt x="787147" y="1516629"/>
                  <a:pt x="843280" y="1544695"/>
                </a:cubicBezTo>
                <a:cubicBezTo>
                  <a:pt x="865123" y="1555617"/>
                  <a:pt x="881072" y="1577612"/>
                  <a:pt x="904240" y="1585335"/>
                </a:cubicBezTo>
                <a:cubicBezTo>
                  <a:pt x="924560" y="1592108"/>
                  <a:pt x="947378" y="1593774"/>
                  <a:pt x="965200" y="1605655"/>
                </a:cubicBezTo>
                <a:cubicBezTo>
                  <a:pt x="975360" y="1612428"/>
                  <a:pt x="984457" y="1621165"/>
                  <a:pt x="995680" y="1625975"/>
                </a:cubicBezTo>
                <a:cubicBezTo>
                  <a:pt x="1008515" y="1631476"/>
                  <a:pt x="1022894" y="1632299"/>
                  <a:pt x="1036320" y="1636135"/>
                </a:cubicBezTo>
                <a:cubicBezTo>
                  <a:pt x="1098008" y="1653760"/>
                  <a:pt x="1032393" y="1640963"/>
                  <a:pt x="1117600" y="1656455"/>
                </a:cubicBezTo>
                <a:cubicBezTo>
                  <a:pt x="1202864" y="1671958"/>
                  <a:pt x="1166938" y="1663892"/>
                  <a:pt x="1270000" y="1676775"/>
                </a:cubicBezTo>
                <a:cubicBezTo>
                  <a:pt x="1293762" y="1679745"/>
                  <a:pt x="1317358" y="1683965"/>
                  <a:pt x="1341120" y="1686935"/>
                </a:cubicBezTo>
                <a:cubicBezTo>
                  <a:pt x="1371551" y="1690739"/>
                  <a:pt x="1402080" y="1693708"/>
                  <a:pt x="1432560" y="1697095"/>
                </a:cubicBezTo>
                <a:cubicBezTo>
                  <a:pt x="1598414" y="1752380"/>
                  <a:pt x="1390305" y="1686531"/>
                  <a:pt x="1554480" y="1727575"/>
                </a:cubicBezTo>
                <a:cubicBezTo>
                  <a:pt x="1575260" y="1732770"/>
                  <a:pt x="1595120" y="1741122"/>
                  <a:pt x="1615440" y="1747895"/>
                </a:cubicBezTo>
                <a:lnTo>
                  <a:pt x="1645920" y="1758055"/>
                </a:lnTo>
                <a:cubicBezTo>
                  <a:pt x="1656014" y="1757461"/>
                  <a:pt x="1796111" y="1764240"/>
                  <a:pt x="1849120" y="1737735"/>
                </a:cubicBezTo>
                <a:cubicBezTo>
                  <a:pt x="1860042" y="1732274"/>
                  <a:pt x="1870219" y="1725232"/>
                  <a:pt x="1879600" y="1717415"/>
                </a:cubicBezTo>
                <a:cubicBezTo>
                  <a:pt x="1890638" y="1708217"/>
                  <a:pt x="1899042" y="1696133"/>
                  <a:pt x="1910080" y="1686935"/>
                </a:cubicBezTo>
                <a:cubicBezTo>
                  <a:pt x="1992793" y="1618007"/>
                  <a:pt x="1868614" y="1734899"/>
                  <a:pt x="2001520" y="1646295"/>
                </a:cubicBezTo>
                <a:lnTo>
                  <a:pt x="2062480" y="1605655"/>
                </a:lnTo>
                <a:cubicBezTo>
                  <a:pt x="2065867" y="1595495"/>
                  <a:pt x="2067851" y="1584754"/>
                  <a:pt x="2072640" y="1575175"/>
                </a:cubicBezTo>
                <a:cubicBezTo>
                  <a:pt x="2078101" y="1564253"/>
                  <a:pt x="2089099" y="1556279"/>
                  <a:pt x="2092960" y="1544695"/>
                </a:cubicBezTo>
                <a:cubicBezTo>
                  <a:pt x="2099474" y="1525152"/>
                  <a:pt x="2098651" y="1503845"/>
                  <a:pt x="2103120" y="1483735"/>
                </a:cubicBezTo>
                <a:cubicBezTo>
                  <a:pt x="2105443" y="1473280"/>
                  <a:pt x="2109893" y="1463415"/>
                  <a:pt x="2113280" y="1453255"/>
                </a:cubicBezTo>
                <a:cubicBezTo>
                  <a:pt x="2109893" y="1385522"/>
                  <a:pt x="2115252" y="1316779"/>
                  <a:pt x="2103120" y="1250055"/>
                </a:cubicBezTo>
                <a:cubicBezTo>
                  <a:pt x="2100936" y="1238041"/>
                  <a:pt x="2079413" y="1239895"/>
                  <a:pt x="2072640" y="1229735"/>
                </a:cubicBezTo>
                <a:cubicBezTo>
                  <a:pt x="2032545" y="1169593"/>
                  <a:pt x="2096694" y="1200500"/>
                  <a:pt x="2032000" y="1178935"/>
                </a:cubicBezTo>
                <a:cubicBezTo>
                  <a:pt x="2011727" y="1118117"/>
                  <a:pt x="2039326" y="1170981"/>
                  <a:pt x="1960880" y="1138295"/>
                </a:cubicBezTo>
                <a:cubicBezTo>
                  <a:pt x="1938337" y="1128902"/>
                  <a:pt x="1920240" y="1111202"/>
                  <a:pt x="1899920" y="1097655"/>
                </a:cubicBezTo>
                <a:lnTo>
                  <a:pt x="1869440" y="1077335"/>
                </a:lnTo>
                <a:cubicBezTo>
                  <a:pt x="1859280" y="1070562"/>
                  <a:pt x="1849882" y="1062476"/>
                  <a:pt x="1838960" y="1057015"/>
                </a:cubicBezTo>
                <a:lnTo>
                  <a:pt x="1798320" y="1036695"/>
                </a:lnTo>
                <a:cubicBezTo>
                  <a:pt x="1791547" y="1026535"/>
                  <a:pt x="1786634" y="1014849"/>
                  <a:pt x="1778000" y="1006215"/>
                </a:cubicBezTo>
                <a:cubicBezTo>
                  <a:pt x="1747245" y="975460"/>
                  <a:pt x="1741754" y="977200"/>
                  <a:pt x="1706880" y="965575"/>
                </a:cubicBezTo>
                <a:cubicBezTo>
                  <a:pt x="1684410" y="943105"/>
                  <a:pt x="1674210" y="928920"/>
                  <a:pt x="1645920" y="914775"/>
                </a:cubicBezTo>
                <a:cubicBezTo>
                  <a:pt x="1636341" y="909986"/>
                  <a:pt x="1625019" y="909404"/>
                  <a:pt x="1615440" y="904615"/>
                </a:cubicBezTo>
                <a:cubicBezTo>
                  <a:pt x="1604518" y="899154"/>
                  <a:pt x="1595882" y="889756"/>
                  <a:pt x="1584960" y="884295"/>
                </a:cubicBezTo>
                <a:cubicBezTo>
                  <a:pt x="1575381" y="879506"/>
                  <a:pt x="1564059" y="878924"/>
                  <a:pt x="1554480" y="874135"/>
                </a:cubicBezTo>
                <a:cubicBezTo>
                  <a:pt x="1543558" y="868674"/>
                  <a:pt x="1534922" y="859276"/>
                  <a:pt x="1524000" y="853815"/>
                </a:cubicBezTo>
                <a:cubicBezTo>
                  <a:pt x="1514421" y="849026"/>
                  <a:pt x="1503364" y="847874"/>
                  <a:pt x="1493520" y="843655"/>
                </a:cubicBezTo>
                <a:cubicBezTo>
                  <a:pt x="1479599" y="837689"/>
                  <a:pt x="1466801" y="829301"/>
                  <a:pt x="1452880" y="823335"/>
                </a:cubicBezTo>
                <a:cubicBezTo>
                  <a:pt x="1443036" y="819116"/>
                  <a:pt x="1431979" y="817964"/>
                  <a:pt x="1422400" y="813175"/>
                </a:cubicBezTo>
                <a:cubicBezTo>
                  <a:pt x="1411478" y="807714"/>
                  <a:pt x="1403078" y="797814"/>
                  <a:pt x="1391920" y="792855"/>
                </a:cubicBezTo>
                <a:cubicBezTo>
                  <a:pt x="1372347" y="784156"/>
                  <a:pt x="1348782" y="784416"/>
                  <a:pt x="1330960" y="772535"/>
                </a:cubicBezTo>
                <a:lnTo>
                  <a:pt x="1270000" y="731895"/>
                </a:lnTo>
                <a:cubicBezTo>
                  <a:pt x="1259840" y="725122"/>
                  <a:pt x="1251104" y="715436"/>
                  <a:pt x="1239520" y="711575"/>
                </a:cubicBezTo>
                <a:lnTo>
                  <a:pt x="1178560" y="691255"/>
                </a:lnTo>
                <a:cubicBezTo>
                  <a:pt x="1120326" y="603904"/>
                  <a:pt x="1197867" y="706701"/>
                  <a:pt x="1127760" y="650615"/>
                </a:cubicBezTo>
                <a:cubicBezTo>
                  <a:pt x="1118225" y="642987"/>
                  <a:pt x="1116630" y="628176"/>
                  <a:pt x="1107440" y="620135"/>
                </a:cubicBezTo>
                <a:cubicBezTo>
                  <a:pt x="1064443" y="582512"/>
                  <a:pt x="1057864" y="583290"/>
                  <a:pt x="1016000" y="569335"/>
                </a:cubicBezTo>
                <a:cubicBezTo>
                  <a:pt x="996221" y="509997"/>
                  <a:pt x="1021316" y="564491"/>
                  <a:pt x="975360" y="518535"/>
                </a:cubicBezTo>
                <a:cubicBezTo>
                  <a:pt x="966726" y="509901"/>
                  <a:pt x="963674" y="496689"/>
                  <a:pt x="955040" y="488055"/>
                </a:cubicBezTo>
                <a:cubicBezTo>
                  <a:pt x="946406" y="479421"/>
                  <a:pt x="933941" y="475552"/>
                  <a:pt x="924560" y="467735"/>
                </a:cubicBezTo>
                <a:cubicBezTo>
                  <a:pt x="913522" y="458537"/>
                  <a:pt x="904240" y="447415"/>
                  <a:pt x="894080" y="437255"/>
                </a:cubicBezTo>
                <a:cubicBezTo>
                  <a:pt x="874301" y="377917"/>
                  <a:pt x="899396" y="432411"/>
                  <a:pt x="853440" y="386455"/>
                </a:cubicBezTo>
                <a:cubicBezTo>
                  <a:pt x="807484" y="340499"/>
                  <a:pt x="861978" y="365594"/>
                  <a:pt x="802640" y="345815"/>
                </a:cubicBezTo>
                <a:cubicBezTo>
                  <a:pt x="756059" y="275944"/>
                  <a:pt x="785168" y="292578"/>
                  <a:pt x="731520" y="274695"/>
                </a:cubicBezTo>
                <a:cubicBezTo>
                  <a:pt x="721360" y="264535"/>
                  <a:pt x="712382" y="253036"/>
                  <a:pt x="701040" y="244215"/>
                </a:cubicBezTo>
                <a:cubicBezTo>
                  <a:pt x="681763" y="229222"/>
                  <a:pt x="657349" y="220844"/>
                  <a:pt x="640080" y="203575"/>
                </a:cubicBezTo>
                <a:cubicBezTo>
                  <a:pt x="617610" y="181105"/>
                  <a:pt x="607410" y="166920"/>
                  <a:pt x="579120" y="152775"/>
                </a:cubicBezTo>
                <a:cubicBezTo>
                  <a:pt x="569541" y="147986"/>
                  <a:pt x="558002" y="147816"/>
                  <a:pt x="548640" y="142615"/>
                </a:cubicBezTo>
                <a:cubicBezTo>
                  <a:pt x="527292" y="130755"/>
                  <a:pt x="487680" y="101975"/>
                  <a:pt x="487680" y="101975"/>
                </a:cubicBezTo>
                <a:cubicBezTo>
                  <a:pt x="474133" y="81655"/>
                  <a:pt x="471273" y="44044"/>
                  <a:pt x="447040" y="41015"/>
                </a:cubicBezTo>
                <a:cubicBezTo>
                  <a:pt x="362399" y="30435"/>
                  <a:pt x="414867" y="3762"/>
                  <a:pt x="396240" y="375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Freeform 36"/>
          <p:cNvSpPr/>
          <p:nvPr/>
        </p:nvSpPr>
        <p:spPr>
          <a:xfrm>
            <a:off x="6888480" y="4559697"/>
            <a:ext cx="2276549" cy="703183"/>
          </a:xfrm>
          <a:custGeom>
            <a:avLst/>
            <a:gdLst>
              <a:gd name="connsiteX0" fmla="*/ 812800 w 2276549"/>
              <a:gd name="connsiteY0" fmla="*/ 42783 h 703183"/>
              <a:gd name="connsiteX1" fmla="*/ 751840 w 2276549"/>
              <a:gd name="connsiteY1" fmla="*/ 52943 h 703183"/>
              <a:gd name="connsiteX2" fmla="*/ 670560 w 2276549"/>
              <a:gd name="connsiteY2" fmla="*/ 73263 h 703183"/>
              <a:gd name="connsiteX3" fmla="*/ 609600 w 2276549"/>
              <a:gd name="connsiteY3" fmla="*/ 113903 h 703183"/>
              <a:gd name="connsiteX4" fmla="*/ 558800 w 2276549"/>
              <a:gd name="connsiteY4" fmla="*/ 164703 h 703183"/>
              <a:gd name="connsiteX5" fmla="*/ 548640 w 2276549"/>
              <a:gd name="connsiteY5" fmla="*/ 235823 h 703183"/>
              <a:gd name="connsiteX6" fmla="*/ 538480 w 2276549"/>
              <a:gd name="connsiteY6" fmla="*/ 266303 h 703183"/>
              <a:gd name="connsiteX7" fmla="*/ 477520 w 2276549"/>
              <a:gd name="connsiteY7" fmla="*/ 296783 h 703183"/>
              <a:gd name="connsiteX8" fmla="*/ 447040 w 2276549"/>
              <a:gd name="connsiteY8" fmla="*/ 317103 h 703183"/>
              <a:gd name="connsiteX9" fmla="*/ 416560 w 2276549"/>
              <a:gd name="connsiteY9" fmla="*/ 327263 h 703183"/>
              <a:gd name="connsiteX10" fmla="*/ 386080 w 2276549"/>
              <a:gd name="connsiteY10" fmla="*/ 347583 h 703183"/>
              <a:gd name="connsiteX11" fmla="*/ 325120 w 2276549"/>
              <a:gd name="connsiteY11" fmla="*/ 367903 h 703183"/>
              <a:gd name="connsiteX12" fmla="*/ 294640 w 2276549"/>
              <a:gd name="connsiteY12" fmla="*/ 378063 h 703183"/>
              <a:gd name="connsiteX13" fmla="*/ 264160 w 2276549"/>
              <a:gd name="connsiteY13" fmla="*/ 398383 h 703183"/>
              <a:gd name="connsiteX14" fmla="*/ 60960 w 2276549"/>
              <a:gd name="connsiteY14" fmla="*/ 418703 h 703183"/>
              <a:gd name="connsiteX15" fmla="*/ 30480 w 2276549"/>
              <a:gd name="connsiteY15" fmla="*/ 479663 h 703183"/>
              <a:gd name="connsiteX16" fmla="*/ 0 w 2276549"/>
              <a:gd name="connsiteY16" fmla="*/ 540623 h 703183"/>
              <a:gd name="connsiteX17" fmla="*/ 10160 w 2276549"/>
              <a:gd name="connsiteY17" fmla="*/ 571103 h 703183"/>
              <a:gd name="connsiteX18" fmla="*/ 71120 w 2276549"/>
              <a:gd name="connsiteY18" fmla="*/ 591423 h 703183"/>
              <a:gd name="connsiteX19" fmla="*/ 91440 w 2276549"/>
              <a:gd name="connsiteY19" fmla="*/ 621903 h 703183"/>
              <a:gd name="connsiteX20" fmla="*/ 132080 w 2276549"/>
              <a:gd name="connsiteY20" fmla="*/ 632063 h 703183"/>
              <a:gd name="connsiteX21" fmla="*/ 162560 w 2276549"/>
              <a:gd name="connsiteY21" fmla="*/ 642223 h 703183"/>
              <a:gd name="connsiteX22" fmla="*/ 193040 w 2276549"/>
              <a:gd name="connsiteY22" fmla="*/ 662543 h 703183"/>
              <a:gd name="connsiteX23" fmla="*/ 284480 w 2276549"/>
              <a:gd name="connsiteY23" fmla="*/ 703183 h 703183"/>
              <a:gd name="connsiteX24" fmla="*/ 731520 w 2276549"/>
              <a:gd name="connsiteY24" fmla="*/ 693023 h 703183"/>
              <a:gd name="connsiteX25" fmla="*/ 782320 w 2276549"/>
              <a:gd name="connsiteY25" fmla="*/ 682863 h 703183"/>
              <a:gd name="connsiteX26" fmla="*/ 985520 w 2276549"/>
              <a:gd name="connsiteY26" fmla="*/ 672703 h 703183"/>
              <a:gd name="connsiteX27" fmla="*/ 1076960 w 2276549"/>
              <a:gd name="connsiteY27" fmla="*/ 652383 h 703183"/>
              <a:gd name="connsiteX28" fmla="*/ 1168400 w 2276549"/>
              <a:gd name="connsiteY28" fmla="*/ 632063 h 703183"/>
              <a:gd name="connsiteX29" fmla="*/ 1249680 w 2276549"/>
              <a:gd name="connsiteY29" fmla="*/ 621903 h 703183"/>
              <a:gd name="connsiteX30" fmla="*/ 1432560 w 2276549"/>
              <a:gd name="connsiteY30" fmla="*/ 601583 h 703183"/>
              <a:gd name="connsiteX31" fmla="*/ 1524000 w 2276549"/>
              <a:gd name="connsiteY31" fmla="*/ 591423 h 703183"/>
              <a:gd name="connsiteX32" fmla="*/ 1595120 w 2276549"/>
              <a:gd name="connsiteY32" fmla="*/ 571103 h 703183"/>
              <a:gd name="connsiteX33" fmla="*/ 1625600 w 2276549"/>
              <a:gd name="connsiteY33" fmla="*/ 560943 h 703183"/>
              <a:gd name="connsiteX34" fmla="*/ 1676400 w 2276549"/>
              <a:gd name="connsiteY34" fmla="*/ 520303 h 703183"/>
              <a:gd name="connsiteX35" fmla="*/ 1737360 w 2276549"/>
              <a:gd name="connsiteY35" fmla="*/ 479663 h 703183"/>
              <a:gd name="connsiteX36" fmla="*/ 1747520 w 2276549"/>
              <a:gd name="connsiteY36" fmla="*/ 449183 h 703183"/>
              <a:gd name="connsiteX37" fmla="*/ 1828800 w 2276549"/>
              <a:gd name="connsiteY37" fmla="*/ 418703 h 703183"/>
              <a:gd name="connsiteX38" fmla="*/ 1859280 w 2276549"/>
              <a:gd name="connsiteY38" fmla="*/ 398383 h 703183"/>
              <a:gd name="connsiteX39" fmla="*/ 1950720 w 2276549"/>
              <a:gd name="connsiteY39" fmla="*/ 388223 h 703183"/>
              <a:gd name="connsiteX40" fmla="*/ 1991360 w 2276549"/>
              <a:gd name="connsiteY40" fmla="*/ 378063 h 703183"/>
              <a:gd name="connsiteX41" fmla="*/ 2092960 w 2276549"/>
              <a:gd name="connsiteY41" fmla="*/ 357743 h 703183"/>
              <a:gd name="connsiteX42" fmla="*/ 2184400 w 2276549"/>
              <a:gd name="connsiteY42" fmla="*/ 337423 h 703183"/>
              <a:gd name="connsiteX43" fmla="*/ 2245360 w 2276549"/>
              <a:gd name="connsiteY43" fmla="*/ 306943 h 703183"/>
              <a:gd name="connsiteX44" fmla="*/ 2275840 w 2276549"/>
              <a:gd name="connsiteY44" fmla="*/ 296783 h 703183"/>
              <a:gd name="connsiteX45" fmla="*/ 2245360 w 2276549"/>
              <a:gd name="connsiteY45" fmla="*/ 134223 h 703183"/>
              <a:gd name="connsiteX46" fmla="*/ 2214880 w 2276549"/>
              <a:gd name="connsiteY46" fmla="*/ 124063 h 703183"/>
              <a:gd name="connsiteX47" fmla="*/ 2164080 w 2276549"/>
              <a:gd name="connsiteY47" fmla="*/ 113903 h 703183"/>
              <a:gd name="connsiteX48" fmla="*/ 2133600 w 2276549"/>
              <a:gd name="connsiteY48" fmla="*/ 93583 h 703183"/>
              <a:gd name="connsiteX49" fmla="*/ 2072640 w 2276549"/>
              <a:gd name="connsiteY49" fmla="*/ 73263 h 703183"/>
              <a:gd name="connsiteX50" fmla="*/ 2042160 w 2276549"/>
              <a:gd name="connsiteY50" fmla="*/ 52943 h 703183"/>
              <a:gd name="connsiteX51" fmla="*/ 1899920 w 2276549"/>
              <a:gd name="connsiteY51" fmla="*/ 22463 h 703183"/>
              <a:gd name="connsiteX52" fmla="*/ 1127760 w 2276549"/>
              <a:gd name="connsiteY52" fmla="*/ 12303 h 703183"/>
              <a:gd name="connsiteX53" fmla="*/ 914400 w 2276549"/>
              <a:gd name="connsiteY53" fmla="*/ 12303 h 703183"/>
              <a:gd name="connsiteX54" fmla="*/ 883920 w 2276549"/>
              <a:gd name="connsiteY54" fmla="*/ 22463 h 703183"/>
              <a:gd name="connsiteX55" fmla="*/ 812800 w 2276549"/>
              <a:gd name="connsiteY55" fmla="*/ 42783 h 70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276549" h="703183">
                <a:moveTo>
                  <a:pt x="812800" y="42783"/>
                </a:moveTo>
                <a:cubicBezTo>
                  <a:pt x="790787" y="47863"/>
                  <a:pt x="771983" y="48627"/>
                  <a:pt x="751840" y="52943"/>
                </a:cubicBezTo>
                <a:cubicBezTo>
                  <a:pt x="724533" y="58795"/>
                  <a:pt x="670560" y="73263"/>
                  <a:pt x="670560" y="73263"/>
                </a:cubicBezTo>
                <a:cubicBezTo>
                  <a:pt x="650240" y="86810"/>
                  <a:pt x="623147" y="93583"/>
                  <a:pt x="609600" y="113903"/>
                </a:cubicBezTo>
                <a:cubicBezTo>
                  <a:pt x="582507" y="154543"/>
                  <a:pt x="599440" y="137610"/>
                  <a:pt x="558800" y="164703"/>
                </a:cubicBezTo>
                <a:cubicBezTo>
                  <a:pt x="555413" y="188410"/>
                  <a:pt x="553336" y="212341"/>
                  <a:pt x="548640" y="235823"/>
                </a:cubicBezTo>
                <a:cubicBezTo>
                  <a:pt x="546540" y="246325"/>
                  <a:pt x="545170" y="257940"/>
                  <a:pt x="538480" y="266303"/>
                </a:cubicBezTo>
                <a:cubicBezTo>
                  <a:pt x="519069" y="290567"/>
                  <a:pt x="502061" y="284512"/>
                  <a:pt x="477520" y="296783"/>
                </a:cubicBezTo>
                <a:cubicBezTo>
                  <a:pt x="466598" y="302244"/>
                  <a:pt x="457962" y="311642"/>
                  <a:pt x="447040" y="317103"/>
                </a:cubicBezTo>
                <a:cubicBezTo>
                  <a:pt x="437461" y="321892"/>
                  <a:pt x="426139" y="322474"/>
                  <a:pt x="416560" y="327263"/>
                </a:cubicBezTo>
                <a:cubicBezTo>
                  <a:pt x="405638" y="332724"/>
                  <a:pt x="397238" y="342624"/>
                  <a:pt x="386080" y="347583"/>
                </a:cubicBezTo>
                <a:cubicBezTo>
                  <a:pt x="366507" y="356282"/>
                  <a:pt x="345440" y="361130"/>
                  <a:pt x="325120" y="367903"/>
                </a:cubicBezTo>
                <a:cubicBezTo>
                  <a:pt x="314960" y="371290"/>
                  <a:pt x="303551" y="372122"/>
                  <a:pt x="294640" y="378063"/>
                </a:cubicBezTo>
                <a:cubicBezTo>
                  <a:pt x="284480" y="384836"/>
                  <a:pt x="275744" y="394522"/>
                  <a:pt x="264160" y="398383"/>
                </a:cubicBezTo>
                <a:cubicBezTo>
                  <a:pt x="224943" y="411455"/>
                  <a:pt x="65387" y="418387"/>
                  <a:pt x="60960" y="418703"/>
                </a:cubicBezTo>
                <a:cubicBezTo>
                  <a:pt x="2726" y="506054"/>
                  <a:pt x="72544" y="395535"/>
                  <a:pt x="30480" y="479663"/>
                </a:cubicBezTo>
                <a:cubicBezTo>
                  <a:pt x="-8911" y="558445"/>
                  <a:pt x="25537" y="464011"/>
                  <a:pt x="0" y="540623"/>
                </a:cubicBezTo>
                <a:cubicBezTo>
                  <a:pt x="3387" y="550783"/>
                  <a:pt x="1445" y="564878"/>
                  <a:pt x="10160" y="571103"/>
                </a:cubicBezTo>
                <a:cubicBezTo>
                  <a:pt x="27589" y="583553"/>
                  <a:pt x="71120" y="591423"/>
                  <a:pt x="71120" y="591423"/>
                </a:cubicBezTo>
                <a:cubicBezTo>
                  <a:pt x="77893" y="601583"/>
                  <a:pt x="81280" y="615130"/>
                  <a:pt x="91440" y="621903"/>
                </a:cubicBezTo>
                <a:cubicBezTo>
                  <a:pt x="103058" y="629649"/>
                  <a:pt x="118654" y="628227"/>
                  <a:pt x="132080" y="632063"/>
                </a:cubicBezTo>
                <a:cubicBezTo>
                  <a:pt x="142378" y="635005"/>
                  <a:pt x="152981" y="637434"/>
                  <a:pt x="162560" y="642223"/>
                </a:cubicBezTo>
                <a:cubicBezTo>
                  <a:pt x="173482" y="647684"/>
                  <a:pt x="181882" y="657584"/>
                  <a:pt x="193040" y="662543"/>
                </a:cubicBezTo>
                <a:cubicBezTo>
                  <a:pt x="301856" y="710906"/>
                  <a:pt x="215500" y="657196"/>
                  <a:pt x="284480" y="703183"/>
                </a:cubicBezTo>
                <a:lnTo>
                  <a:pt x="731520" y="693023"/>
                </a:lnTo>
                <a:cubicBezTo>
                  <a:pt x="748774" y="692319"/>
                  <a:pt x="765106" y="684240"/>
                  <a:pt x="782320" y="682863"/>
                </a:cubicBezTo>
                <a:cubicBezTo>
                  <a:pt x="849922" y="677455"/>
                  <a:pt x="917787" y="676090"/>
                  <a:pt x="985520" y="672703"/>
                </a:cubicBezTo>
                <a:cubicBezTo>
                  <a:pt x="1044839" y="652930"/>
                  <a:pt x="987555" y="670264"/>
                  <a:pt x="1076960" y="652383"/>
                </a:cubicBezTo>
                <a:cubicBezTo>
                  <a:pt x="1144380" y="638899"/>
                  <a:pt x="1091508" y="643893"/>
                  <a:pt x="1168400" y="632063"/>
                </a:cubicBezTo>
                <a:cubicBezTo>
                  <a:pt x="1195387" y="627911"/>
                  <a:pt x="1222587" y="625290"/>
                  <a:pt x="1249680" y="621903"/>
                </a:cubicBezTo>
                <a:cubicBezTo>
                  <a:pt x="1330747" y="594881"/>
                  <a:pt x="1258602" y="616080"/>
                  <a:pt x="1432560" y="601583"/>
                </a:cubicBezTo>
                <a:cubicBezTo>
                  <a:pt x="1463122" y="599036"/>
                  <a:pt x="1493520" y="594810"/>
                  <a:pt x="1524000" y="591423"/>
                </a:cubicBezTo>
                <a:cubicBezTo>
                  <a:pt x="1597081" y="567063"/>
                  <a:pt x="1505818" y="596618"/>
                  <a:pt x="1595120" y="571103"/>
                </a:cubicBezTo>
                <a:cubicBezTo>
                  <a:pt x="1605418" y="568161"/>
                  <a:pt x="1615440" y="564330"/>
                  <a:pt x="1625600" y="560943"/>
                </a:cubicBezTo>
                <a:cubicBezTo>
                  <a:pt x="1663145" y="504625"/>
                  <a:pt x="1624438" y="549171"/>
                  <a:pt x="1676400" y="520303"/>
                </a:cubicBezTo>
                <a:cubicBezTo>
                  <a:pt x="1697748" y="508443"/>
                  <a:pt x="1737360" y="479663"/>
                  <a:pt x="1737360" y="479663"/>
                </a:cubicBezTo>
                <a:cubicBezTo>
                  <a:pt x="1740747" y="469503"/>
                  <a:pt x="1740830" y="457546"/>
                  <a:pt x="1747520" y="449183"/>
                </a:cubicBezTo>
                <a:cubicBezTo>
                  <a:pt x="1767453" y="424267"/>
                  <a:pt x="1801263" y="424210"/>
                  <a:pt x="1828800" y="418703"/>
                </a:cubicBezTo>
                <a:cubicBezTo>
                  <a:pt x="1838960" y="411930"/>
                  <a:pt x="1847434" y="401345"/>
                  <a:pt x="1859280" y="398383"/>
                </a:cubicBezTo>
                <a:cubicBezTo>
                  <a:pt x="1889032" y="390945"/>
                  <a:pt x="1920409" y="392886"/>
                  <a:pt x="1950720" y="388223"/>
                </a:cubicBezTo>
                <a:cubicBezTo>
                  <a:pt x="1964521" y="386100"/>
                  <a:pt x="1977706" y="380989"/>
                  <a:pt x="1991360" y="378063"/>
                </a:cubicBezTo>
                <a:cubicBezTo>
                  <a:pt x="2025131" y="370826"/>
                  <a:pt x="2059093" y="364516"/>
                  <a:pt x="2092960" y="357743"/>
                </a:cubicBezTo>
                <a:cubicBezTo>
                  <a:pt x="2127878" y="350759"/>
                  <a:pt x="2150921" y="346989"/>
                  <a:pt x="2184400" y="337423"/>
                </a:cubicBezTo>
                <a:cubicBezTo>
                  <a:pt x="2243987" y="320398"/>
                  <a:pt x="2185990" y="336628"/>
                  <a:pt x="2245360" y="306943"/>
                </a:cubicBezTo>
                <a:cubicBezTo>
                  <a:pt x="2254939" y="302154"/>
                  <a:pt x="2265680" y="300170"/>
                  <a:pt x="2275840" y="296783"/>
                </a:cubicBezTo>
                <a:cubicBezTo>
                  <a:pt x="2274042" y="273406"/>
                  <a:pt x="2287602" y="168017"/>
                  <a:pt x="2245360" y="134223"/>
                </a:cubicBezTo>
                <a:cubicBezTo>
                  <a:pt x="2236997" y="127533"/>
                  <a:pt x="2225270" y="126660"/>
                  <a:pt x="2214880" y="124063"/>
                </a:cubicBezTo>
                <a:cubicBezTo>
                  <a:pt x="2198127" y="119875"/>
                  <a:pt x="2181013" y="117290"/>
                  <a:pt x="2164080" y="113903"/>
                </a:cubicBezTo>
                <a:cubicBezTo>
                  <a:pt x="2153920" y="107130"/>
                  <a:pt x="2144758" y="98542"/>
                  <a:pt x="2133600" y="93583"/>
                </a:cubicBezTo>
                <a:cubicBezTo>
                  <a:pt x="2114027" y="84884"/>
                  <a:pt x="2090462" y="85144"/>
                  <a:pt x="2072640" y="73263"/>
                </a:cubicBezTo>
                <a:cubicBezTo>
                  <a:pt x="2062480" y="66490"/>
                  <a:pt x="2053318" y="57902"/>
                  <a:pt x="2042160" y="52943"/>
                </a:cubicBezTo>
                <a:cubicBezTo>
                  <a:pt x="1997592" y="33135"/>
                  <a:pt x="1948538" y="23621"/>
                  <a:pt x="1899920" y="22463"/>
                </a:cubicBezTo>
                <a:cubicBezTo>
                  <a:pt x="1642584" y="16336"/>
                  <a:pt x="1385147" y="15690"/>
                  <a:pt x="1127760" y="12303"/>
                </a:cubicBezTo>
                <a:cubicBezTo>
                  <a:pt x="1027777" y="-4361"/>
                  <a:pt x="1059682" y="-3839"/>
                  <a:pt x="914400" y="12303"/>
                </a:cubicBezTo>
                <a:cubicBezTo>
                  <a:pt x="903756" y="13486"/>
                  <a:pt x="893499" y="17674"/>
                  <a:pt x="883920" y="22463"/>
                </a:cubicBezTo>
                <a:cubicBezTo>
                  <a:pt x="860943" y="33951"/>
                  <a:pt x="834813" y="37703"/>
                  <a:pt x="812800" y="42783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Freeform 37"/>
          <p:cNvSpPr/>
          <p:nvPr/>
        </p:nvSpPr>
        <p:spPr>
          <a:xfrm>
            <a:off x="274220" y="4490720"/>
            <a:ext cx="2204820" cy="640080"/>
          </a:xfrm>
          <a:custGeom>
            <a:avLst/>
            <a:gdLst>
              <a:gd name="connsiteX0" fmla="*/ 762100 w 2204820"/>
              <a:gd name="connsiteY0" fmla="*/ 40640 h 640080"/>
              <a:gd name="connsiteX1" fmla="*/ 711300 w 2204820"/>
              <a:gd name="connsiteY1" fmla="*/ 20320 h 640080"/>
              <a:gd name="connsiteX2" fmla="*/ 680820 w 2204820"/>
              <a:gd name="connsiteY2" fmla="*/ 10160 h 640080"/>
              <a:gd name="connsiteX3" fmla="*/ 528420 w 2204820"/>
              <a:gd name="connsiteY3" fmla="*/ 30480 h 640080"/>
              <a:gd name="connsiteX4" fmla="*/ 457300 w 2204820"/>
              <a:gd name="connsiteY4" fmla="*/ 101600 h 640080"/>
              <a:gd name="connsiteX5" fmla="*/ 457300 w 2204820"/>
              <a:gd name="connsiteY5" fmla="*/ 162560 h 640080"/>
              <a:gd name="connsiteX6" fmla="*/ 487780 w 2204820"/>
              <a:gd name="connsiteY6" fmla="*/ 172720 h 640080"/>
              <a:gd name="connsiteX7" fmla="*/ 477620 w 2204820"/>
              <a:gd name="connsiteY7" fmla="*/ 233680 h 640080"/>
              <a:gd name="connsiteX8" fmla="*/ 416660 w 2204820"/>
              <a:gd name="connsiteY8" fmla="*/ 254000 h 640080"/>
              <a:gd name="connsiteX9" fmla="*/ 386180 w 2204820"/>
              <a:gd name="connsiteY9" fmla="*/ 264160 h 640080"/>
              <a:gd name="connsiteX10" fmla="*/ 355700 w 2204820"/>
              <a:gd name="connsiteY10" fmla="*/ 274320 h 640080"/>
              <a:gd name="connsiteX11" fmla="*/ 243940 w 2204820"/>
              <a:gd name="connsiteY11" fmla="*/ 284480 h 640080"/>
              <a:gd name="connsiteX12" fmla="*/ 193140 w 2204820"/>
              <a:gd name="connsiteY12" fmla="*/ 294640 h 640080"/>
              <a:gd name="connsiteX13" fmla="*/ 132180 w 2204820"/>
              <a:gd name="connsiteY13" fmla="*/ 314960 h 640080"/>
              <a:gd name="connsiteX14" fmla="*/ 101700 w 2204820"/>
              <a:gd name="connsiteY14" fmla="*/ 325120 h 640080"/>
              <a:gd name="connsiteX15" fmla="*/ 10260 w 2204820"/>
              <a:gd name="connsiteY15" fmla="*/ 345440 h 640080"/>
              <a:gd name="connsiteX16" fmla="*/ 100 w 2204820"/>
              <a:gd name="connsiteY16" fmla="*/ 375920 h 640080"/>
              <a:gd name="connsiteX17" fmla="*/ 10260 w 2204820"/>
              <a:gd name="connsiteY17" fmla="*/ 497840 h 640080"/>
              <a:gd name="connsiteX18" fmla="*/ 40740 w 2204820"/>
              <a:gd name="connsiteY18" fmla="*/ 508000 h 640080"/>
              <a:gd name="connsiteX19" fmla="*/ 172820 w 2204820"/>
              <a:gd name="connsiteY19" fmla="*/ 518160 h 640080"/>
              <a:gd name="connsiteX20" fmla="*/ 243940 w 2204820"/>
              <a:gd name="connsiteY20" fmla="*/ 538480 h 640080"/>
              <a:gd name="connsiteX21" fmla="*/ 284580 w 2204820"/>
              <a:gd name="connsiteY21" fmla="*/ 548640 h 640080"/>
              <a:gd name="connsiteX22" fmla="*/ 365860 w 2204820"/>
              <a:gd name="connsiteY22" fmla="*/ 568960 h 640080"/>
              <a:gd name="connsiteX23" fmla="*/ 538580 w 2204820"/>
              <a:gd name="connsiteY23" fmla="*/ 579120 h 640080"/>
              <a:gd name="connsiteX24" fmla="*/ 630020 w 2204820"/>
              <a:gd name="connsiteY24" fmla="*/ 599440 h 640080"/>
              <a:gd name="connsiteX25" fmla="*/ 802740 w 2204820"/>
              <a:gd name="connsiteY25" fmla="*/ 609600 h 640080"/>
              <a:gd name="connsiteX26" fmla="*/ 843380 w 2204820"/>
              <a:gd name="connsiteY26" fmla="*/ 619760 h 640080"/>
              <a:gd name="connsiteX27" fmla="*/ 985620 w 2204820"/>
              <a:gd name="connsiteY27" fmla="*/ 640080 h 640080"/>
              <a:gd name="connsiteX28" fmla="*/ 1168500 w 2204820"/>
              <a:gd name="connsiteY28" fmla="*/ 629920 h 640080"/>
              <a:gd name="connsiteX29" fmla="*/ 1178660 w 2204820"/>
              <a:gd name="connsiteY29" fmla="*/ 599440 h 640080"/>
              <a:gd name="connsiteX30" fmla="*/ 1280260 w 2204820"/>
              <a:gd name="connsiteY30" fmla="*/ 568960 h 640080"/>
              <a:gd name="connsiteX31" fmla="*/ 1392020 w 2204820"/>
              <a:gd name="connsiteY31" fmla="*/ 528320 h 640080"/>
              <a:gd name="connsiteX32" fmla="*/ 1422500 w 2204820"/>
              <a:gd name="connsiteY32" fmla="*/ 518160 h 640080"/>
              <a:gd name="connsiteX33" fmla="*/ 1452980 w 2204820"/>
              <a:gd name="connsiteY33" fmla="*/ 497840 h 640080"/>
              <a:gd name="connsiteX34" fmla="*/ 1534260 w 2204820"/>
              <a:gd name="connsiteY34" fmla="*/ 487680 h 640080"/>
              <a:gd name="connsiteX35" fmla="*/ 1544420 w 2204820"/>
              <a:gd name="connsiteY35" fmla="*/ 375920 h 640080"/>
              <a:gd name="connsiteX36" fmla="*/ 1574900 w 2204820"/>
              <a:gd name="connsiteY36" fmla="*/ 355600 h 640080"/>
              <a:gd name="connsiteX37" fmla="*/ 1635860 w 2204820"/>
              <a:gd name="connsiteY37" fmla="*/ 335280 h 640080"/>
              <a:gd name="connsiteX38" fmla="*/ 1859380 w 2204820"/>
              <a:gd name="connsiteY38" fmla="*/ 314960 h 640080"/>
              <a:gd name="connsiteX39" fmla="*/ 1940660 w 2204820"/>
              <a:gd name="connsiteY39" fmla="*/ 304800 h 640080"/>
              <a:gd name="connsiteX40" fmla="*/ 1971140 w 2204820"/>
              <a:gd name="connsiteY40" fmla="*/ 284480 h 640080"/>
              <a:gd name="connsiteX41" fmla="*/ 2011780 w 2204820"/>
              <a:gd name="connsiteY41" fmla="*/ 274320 h 640080"/>
              <a:gd name="connsiteX42" fmla="*/ 2082900 w 2204820"/>
              <a:gd name="connsiteY42" fmla="*/ 254000 h 640080"/>
              <a:gd name="connsiteX43" fmla="*/ 2113380 w 2204820"/>
              <a:gd name="connsiteY43" fmla="*/ 233680 h 640080"/>
              <a:gd name="connsiteX44" fmla="*/ 2204820 w 2204820"/>
              <a:gd name="connsiteY44" fmla="*/ 193040 h 640080"/>
              <a:gd name="connsiteX45" fmla="*/ 2164180 w 2204820"/>
              <a:gd name="connsiteY45" fmla="*/ 142240 h 640080"/>
              <a:gd name="connsiteX46" fmla="*/ 2154020 w 2204820"/>
              <a:gd name="connsiteY46" fmla="*/ 111760 h 640080"/>
              <a:gd name="connsiteX47" fmla="*/ 2133700 w 2204820"/>
              <a:gd name="connsiteY47" fmla="*/ 81280 h 640080"/>
              <a:gd name="connsiteX48" fmla="*/ 2103220 w 2204820"/>
              <a:gd name="connsiteY48" fmla="*/ 60960 h 640080"/>
              <a:gd name="connsiteX49" fmla="*/ 1869540 w 2204820"/>
              <a:gd name="connsiteY49" fmla="*/ 30480 h 640080"/>
              <a:gd name="connsiteX50" fmla="*/ 1676500 w 2204820"/>
              <a:gd name="connsiteY50" fmla="*/ 20320 h 640080"/>
              <a:gd name="connsiteX51" fmla="*/ 1513940 w 2204820"/>
              <a:gd name="connsiteY51" fmla="*/ 10160 h 640080"/>
              <a:gd name="connsiteX52" fmla="*/ 1107540 w 2204820"/>
              <a:gd name="connsiteY52" fmla="*/ 0 h 640080"/>
              <a:gd name="connsiteX53" fmla="*/ 823060 w 2204820"/>
              <a:gd name="connsiteY53" fmla="*/ 10160 h 640080"/>
              <a:gd name="connsiteX54" fmla="*/ 762100 w 2204820"/>
              <a:gd name="connsiteY54" fmla="*/ 4064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04820" h="640080">
                <a:moveTo>
                  <a:pt x="762100" y="40640"/>
                </a:moveTo>
                <a:cubicBezTo>
                  <a:pt x="743473" y="42333"/>
                  <a:pt x="728377" y="26724"/>
                  <a:pt x="711300" y="20320"/>
                </a:cubicBezTo>
                <a:cubicBezTo>
                  <a:pt x="701272" y="16560"/>
                  <a:pt x="691530" y="10160"/>
                  <a:pt x="680820" y="10160"/>
                </a:cubicBezTo>
                <a:cubicBezTo>
                  <a:pt x="621429" y="10160"/>
                  <a:pt x="582461" y="19672"/>
                  <a:pt x="528420" y="30480"/>
                </a:cubicBezTo>
                <a:cubicBezTo>
                  <a:pt x="481839" y="100351"/>
                  <a:pt x="510948" y="83717"/>
                  <a:pt x="457300" y="101600"/>
                </a:cubicBezTo>
                <a:cubicBezTo>
                  <a:pt x="450527" y="121920"/>
                  <a:pt x="436980" y="142240"/>
                  <a:pt x="457300" y="162560"/>
                </a:cubicBezTo>
                <a:cubicBezTo>
                  <a:pt x="464873" y="170133"/>
                  <a:pt x="477620" y="169333"/>
                  <a:pt x="487780" y="172720"/>
                </a:cubicBezTo>
                <a:cubicBezTo>
                  <a:pt x="484393" y="193040"/>
                  <a:pt x="491185" y="218177"/>
                  <a:pt x="477620" y="233680"/>
                </a:cubicBezTo>
                <a:cubicBezTo>
                  <a:pt x="463515" y="249800"/>
                  <a:pt x="436980" y="247227"/>
                  <a:pt x="416660" y="254000"/>
                </a:cubicBezTo>
                <a:lnTo>
                  <a:pt x="386180" y="264160"/>
                </a:lnTo>
                <a:cubicBezTo>
                  <a:pt x="376020" y="267547"/>
                  <a:pt x="366366" y="273350"/>
                  <a:pt x="355700" y="274320"/>
                </a:cubicBezTo>
                <a:lnTo>
                  <a:pt x="243940" y="284480"/>
                </a:lnTo>
                <a:cubicBezTo>
                  <a:pt x="227007" y="287867"/>
                  <a:pt x="209800" y="290096"/>
                  <a:pt x="193140" y="294640"/>
                </a:cubicBezTo>
                <a:cubicBezTo>
                  <a:pt x="172476" y="300276"/>
                  <a:pt x="152500" y="308187"/>
                  <a:pt x="132180" y="314960"/>
                </a:cubicBezTo>
                <a:cubicBezTo>
                  <a:pt x="122020" y="318347"/>
                  <a:pt x="112264" y="323359"/>
                  <a:pt x="101700" y="325120"/>
                </a:cubicBezTo>
                <a:cubicBezTo>
                  <a:pt x="30176" y="337041"/>
                  <a:pt x="60283" y="328766"/>
                  <a:pt x="10260" y="345440"/>
                </a:cubicBezTo>
                <a:cubicBezTo>
                  <a:pt x="6873" y="355600"/>
                  <a:pt x="100" y="365210"/>
                  <a:pt x="100" y="375920"/>
                </a:cubicBezTo>
                <a:cubicBezTo>
                  <a:pt x="100" y="416701"/>
                  <a:pt x="-1733" y="458863"/>
                  <a:pt x="10260" y="497840"/>
                </a:cubicBezTo>
                <a:cubicBezTo>
                  <a:pt x="13410" y="508076"/>
                  <a:pt x="30113" y="506672"/>
                  <a:pt x="40740" y="508000"/>
                </a:cubicBezTo>
                <a:cubicBezTo>
                  <a:pt x="84556" y="513477"/>
                  <a:pt x="128793" y="514773"/>
                  <a:pt x="172820" y="518160"/>
                </a:cubicBezTo>
                <a:cubicBezTo>
                  <a:pt x="299867" y="549922"/>
                  <a:pt x="141910" y="509329"/>
                  <a:pt x="243940" y="538480"/>
                </a:cubicBezTo>
                <a:cubicBezTo>
                  <a:pt x="257366" y="542316"/>
                  <a:pt x="271154" y="544804"/>
                  <a:pt x="284580" y="548640"/>
                </a:cubicBezTo>
                <a:cubicBezTo>
                  <a:pt x="321608" y="559219"/>
                  <a:pt x="320416" y="564829"/>
                  <a:pt x="365860" y="568960"/>
                </a:cubicBezTo>
                <a:cubicBezTo>
                  <a:pt x="423296" y="574181"/>
                  <a:pt x="481007" y="575733"/>
                  <a:pt x="538580" y="579120"/>
                </a:cubicBezTo>
                <a:cubicBezTo>
                  <a:pt x="560214" y="584528"/>
                  <a:pt x="609751" y="597597"/>
                  <a:pt x="630020" y="599440"/>
                </a:cubicBezTo>
                <a:cubicBezTo>
                  <a:pt x="687456" y="604661"/>
                  <a:pt x="745167" y="606213"/>
                  <a:pt x="802740" y="609600"/>
                </a:cubicBezTo>
                <a:cubicBezTo>
                  <a:pt x="816287" y="612987"/>
                  <a:pt x="829688" y="617022"/>
                  <a:pt x="843380" y="619760"/>
                </a:cubicBezTo>
                <a:cubicBezTo>
                  <a:pt x="892209" y="629526"/>
                  <a:pt x="935674" y="633837"/>
                  <a:pt x="985620" y="640080"/>
                </a:cubicBezTo>
                <a:cubicBezTo>
                  <a:pt x="1046580" y="636693"/>
                  <a:pt x="1108756" y="642498"/>
                  <a:pt x="1168500" y="629920"/>
                </a:cubicBezTo>
                <a:cubicBezTo>
                  <a:pt x="1178980" y="627714"/>
                  <a:pt x="1169945" y="605665"/>
                  <a:pt x="1178660" y="599440"/>
                </a:cubicBezTo>
                <a:cubicBezTo>
                  <a:pt x="1191979" y="589926"/>
                  <a:pt x="1258534" y="574391"/>
                  <a:pt x="1280260" y="568960"/>
                </a:cubicBezTo>
                <a:cubicBezTo>
                  <a:pt x="1344156" y="526362"/>
                  <a:pt x="1275612" y="567123"/>
                  <a:pt x="1392020" y="528320"/>
                </a:cubicBezTo>
                <a:cubicBezTo>
                  <a:pt x="1402180" y="524933"/>
                  <a:pt x="1412921" y="522949"/>
                  <a:pt x="1422500" y="518160"/>
                </a:cubicBezTo>
                <a:cubicBezTo>
                  <a:pt x="1433422" y="512699"/>
                  <a:pt x="1441199" y="501053"/>
                  <a:pt x="1452980" y="497840"/>
                </a:cubicBezTo>
                <a:cubicBezTo>
                  <a:pt x="1479322" y="490656"/>
                  <a:pt x="1507167" y="491067"/>
                  <a:pt x="1534260" y="487680"/>
                </a:cubicBezTo>
                <a:cubicBezTo>
                  <a:pt x="1537647" y="450427"/>
                  <a:pt x="1533419" y="411673"/>
                  <a:pt x="1544420" y="375920"/>
                </a:cubicBezTo>
                <a:cubicBezTo>
                  <a:pt x="1548011" y="364249"/>
                  <a:pt x="1563742" y="360559"/>
                  <a:pt x="1574900" y="355600"/>
                </a:cubicBezTo>
                <a:cubicBezTo>
                  <a:pt x="1594473" y="346901"/>
                  <a:pt x="1615540" y="342053"/>
                  <a:pt x="1635860" y="335280"/>
                </a:cubicBezTo>
                <a:cubicBezTo>
                  <a:pt x="1727469" y="304744"/>
                  <a:pt x="1655645" y="325683"/>
                  <a:pt x="1859380" y="314960"/>
                </a:cubicBezTo>
                <a:cubicBezTo>
                  <a:pt x="1886473" y="311573"/>
                  <a:pt x="1914318" y="311984"/>
                  <a:pt x="1940660" y="304800"/>
                </a:cubicBezTo>
                <a:cubicBezTo>
                  <a:pt x="1952441" y="301587"/>
                  <a:pt x="1959917" y="289290"/>
                  <a:pt x="1971140" y="284480"/>
                </a:cubicBezTo>
                <a:cubicBezTo>
                  <a:pt x="1983975" y="278979"/>
                  <a:pt x="1998354" y="278156"/>
                  <a:pt x="2011780" y="274320"/>
                </a:cubicBezTo>
                <a:cubicBezTo>
                  <a:pt x="2113810" y="245169"/>
                  <a:pt x="1955853" y="285762"/>
                  <a:pt x="2082900" y="254000"/>
                </a:cubicBezTo>
                <a:cubicBezTo>
                  <a:pt x="2093060" y="247227"/>
                  <a:pt x="2102222" y="238639"/>
                  <a:pt x="2113380" y="233680"/>
                </a:cubicBezTo>
                <a:cubicBezTo>
                  <a:pt x="2222196" y="185317"/>
                  <a:pt x="2135840" y="239027"/>
                  <a:pt x="2204820" y="193040"/>
                </a:cubicBezTo>
                <a:cubicBezTo>
                  <a:pt x="2179393" y="91332"/>
                  <a:pt x="2217624" y="195684"/>
                  <a:pt x="2164180" y="142240"/>
                </a:cubicBezTo>
                <a:cubicBezTo>
                  <a:pt x="2156607" y="134667"/>
                  <a:pt x="2158809" y="121339"/>
                  <a:pt x="2154020" y="111760"/>
                </a:cubicBezTo>
                <a:cubicBezTo>
                  <a:pt x="2148559" y="100838"/>
                  <a:pt x="2142334" y="89914"/>
                  <a:pt x="2133700" y="81280"/>
                </a:cubicBezTo>
                <a:cubicBezTo>
                  <a:pt x="2125066" y="72646"/>
                  <a:pt x="2114696" y="65133"/>
                  <a:pt x="2103220" y="60960"/>
                </a:cubicBezTo>
                <a:cubicBezTo>
                  <a:pt x="2023807" y="32083"/>
                  <a:pt x="1956356" y="35587"/>
                  <a:pt x="1869540" y="30480"/>
                </a:cubicBezTo>
                <a:lnTo>
                  <a:pt x="1676500" y="20320"/>
                </a:lnTo>
                <a:cubicBezTo>
                  <a:pt x="1622296" y="17223"/>
                  <a:pt x="1568198" y="12098"/>
                  <a:pt x="1513940" y="10160"/>
                </a:cubicBezTo>
                <a:cubicBezTo>
                  <a:pt x="1378517" y="5323"/>
                  <a:pt x="1243007" y="3387"/>
                  <a:pt x="1107540" y="0"/>
                </a:cubicBezTo>
                <a:cubicBezTo>
                  <a:pt x="1012713" y="3387"/>
                  <a:pt x="917793" y="4747"/>
                  <a:pt x="823060" y="10160"/>
                </a:cubicBezTo>
                <a:cubicBezTo>
                  <a:pt x="799152" y="11526"/>
                  <a:pt x="780727" y="38947"/>
                  <a:pt x="762100" y="40640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2974901" y="5804203"/>
            <a:ext cx="3777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Note: The Monetary Base (MB) the first thing to increase when the Fed buys bonds. Once banks start lending, money supply will then increase.</a:t>
            </a:r>
            <a:endParaRPr lang="en-A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573730" y="11144"/>
            <a:ext cx="3469872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AU" sz="1600" dirty="0" smtClean="0">
                <a:solidFill>
                  <a:srgbClr val="FF0000"/>
                </a:solidFill>
              </a:rPr>
              <a:t>The Fed buying bonds will increase the monetary base first, then the money supply when banks start to loan.</a:t>
            </a:r>
            <a:endParaRPr lang="en-AU" sz="16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4220" y="6066503"/>
            <a:ext cx="1102410" cy="40888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Rectangle 32"/>
          <p:cNvSpPr/>
          <p:nvPr/>
        </p:nvSpPr>
        <p:spPr>
          <a:xfrm>
            <a:off x="6934613" y="6196211"/>
            <a:ext cx="1183914" cy="40888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23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Monetary Base THEN Money Supply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money supply increases as a result of the OMO purchase of bonds by the Fed, however it occurs in a particular order.</a:t>
            </a:r>
          </a:p>
          <a:p>
            <a:pPr lvl="1"/>
            <a:r>
              <a:rPr lang="en-AU" dirty="0" smtClean="0"/>
              <a:t>1. The money that the Fed uses to buy bonds will </a:t>
            </a:r>
            <a:r>
              <a:rPr lang="en-AU" dirty="0" smtClean="0">
                <a:solidFill>
                  <a:srgbClr val="00B0F0"/>
                </a:solidFill>
              </a:rPr>
              <a:t>first go into the excess reserves of banks</a:t>
            </a:r>
            <a:r>
              <a:rPr lang="en-AU" dirty="0" smtClean="0"/>
              <a:t>.</a:t>
            </a:r>
          </a:p>
          <a:p>
            <a:pPr lvl="1"/>
            <a:r>
              <a:rPr lang="en-AU" dirty="0" smtClean="0"/>
              <a:t>Because reserves are not part of the money supply, only the </a:t>
            </a:r>
            <a:r>
              <a:rPr lang="en-AU" dirty="0" smtClean="0">
                <a:solidFill>
                  <a:srgbClr val="00B0F0"/>
                </a:solidFill>
              </a:rPr>
              <a:t>monetary base increases at first</a:t>
            </a:r>
            <a:r>
              <a:rPr lang="en-AU" dirty="0" smtClean="0"/>
              <a:t>.</a:t>
            </a:r>
          </a:p>
          <a:p>
            <a:pPr lvl="1"/>
            <a:r>
              <a:rPr lang="en-AU" dirty="0" smtClean="0"/>
              <a:t>2. However, once the </a:t>
            </a:r>
            <a:r>
              <a:rPr lang="en-AU" dirty="0" smtClean="0">
                <a:solidFill>
                  <a:srgbClr val="00B050"/>
                </a:solidFill>
              </a:rPr>
              <a:t>banks start to lend</a:t>
            </a:r>
            <a:r>
              <a:rPr lang="en-AU" dirty="0" smtClean="0"/>
              <a:t>, the </a:t>
            </a:r>
            <a:r>
              <a:rPr lang="en-AU" dirty="0" smtClean="0">
                <a:solidFill>
                  <a:srgbClr val="00B050"/>
                </a:solidFill>
              </a:rPr>
              <a:t>money supply will also increase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9144000" y="365125"/>
            <a:ext cx="252689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Monetary base increases first and then the money supply once the banks lend.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08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976" y="275990"/>
            <a:ext cx="5712070" cy="697057"/>
          </a:xfrm>
        </p:spPr>
        <p:txBody>
          <a:bodyPr>
            <a:normAutofit/>
          </a:bodyPr>
          <a:lstStyle/>
          <a:p>
            <a:r>
              <a:rPr lang="en-AU" dirty="0" smtClean="0"/>
              <a:t>Effect of OMO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316" y="4257920"/>
            <a:ext cx="4281622" cy="129564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Buy bonds </a:t>
            </a:r>
            <a:r>
              <a:rPr lang="en-US" dirty="0"/>
              <a:t>= Money that </a:t>
            </a:r>
            <a:r>
              <a:rPr lang="en-US" dirty="0" smtClean="0"/>
              <a:t>was NOT </a:t>
            </a:r>
            <a:r>
              <a:rPr lang="en-US" dirty="0"/>
              <a:t>in the money </a:t>
            </a:r>
            <a:r>
              <a:rPr lang="en-US" dirty="0" smtClean="0"/>
              <a:t>supply enters </a:t>
            </a:r>
            <a:r>
              <a:rPr lang="en-US" dirty="0"/>
              <a:t>the money supply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144" y="879231"/>
            <a:ext cx="3452371" cy="2402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496" y="3962944"/>
            <a:ext cx="3231730" cy="2472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386" y="3741382"/>
            <a:ext cx="3526212" cy="2694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9019" y="682691"/>
            <a:ext cx="3107082" cy="279560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04093" y="1432672"/>
            <a:ext cx="4015154" cy="1295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Sell Bonds </a:t>
            </a:r>
            <a:r>
              <a:rPr lang="en-US" dirty="0"/>
              <a:t>= </a:t>
            </a:r>
            <a:r>
              <a:rPr lang="en-US" dirty="0" smtClean="0"/>
              <a:t>Money that is in the money supply leaves the money supply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4519246" y="1688123"/>
            <a:ext cx="659423" cy="55391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ight Arrow 9"/>
          <p:cNvSpPr/>
          <p:nvPr/>
        </p:nvSpPr>
        <p:spPr>
          <a:xfrm>
            <a:off x="8031216" y="1620716"/>
            <a:ext cx="659423" cy="55391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ight Arrow 10"/>
          <p:cNvSpPr/>
          <p:nvPr/>
        </p:nvSpPr>
        <p:spPr>
          <a:xfrm>
            <a:off x="4665835" y="4576784"/>
            <a:ext cx="659423" cy="55391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ight Arrow 11"/>
          <p:cNvSpPr/>
          <p:nvPr/>
        </p:nvSpPr>
        <p:spPr>
          <a:xfrm>
            <a:off x="8177805" y="4509377"/>
            <a:ext cx="659423" cy="55391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8690639" y="3587251"/>
            <a:ext cx="304713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/>
              <a:t>Expansionary Monetary Policy</a:t>
            </a:r>
            <a:endParaRPr lang="en-A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507516" y="369282"/>
            <a:ext cx="364834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/>
              <a:t>Contractionary Monetary Policy</a:t>
            </a:r>
            <a:endParaRPr lang="en-A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74024" y="6118584"/>
            <a:ext cx="220142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i="1" dirty="0" smtClean="0"/>
              <a:t>↑</a:t>
            </a:r>
            <a:r>
              <a:rPr lang="en-AU" dirty="0" smtClean="0"/>
              <a:t>Money Supply, ↓Interest Rates 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6383745" y="301352"/>
            <a:ext cx="197771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↓ </a:t>
            </a:r>
            <a:r>
              <a:rPr lang="en-AU" dirty="0" smtClean="0"/>
              <a:t>Money Supply, </a:t>
            </a:r>
            <a:r>
              <a:rPr lang="en-AU" dirty="0"/>
              <a:t>↑ </a:t>
            </a:r>
            <a:r>
              <a:rPr lang="en-AU" dirty="0" smtClean="0"/>
              <a:t>Interest Rates 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10805084" y="1060481"/>
            <a:ext cx="1310715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↓</a:t>
            </a:r>
            <a:r>
              <a:rPr lang="en-AU" dirty="0" smtClean="0"/>
              <a:t>C↓</a:t>
            </a:r>
            <a:r>
              <a:rPr lang="en-AU" dirty="0"/>
              <a:t>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994780" y="3962944"/>
            <a:ext cx="931321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 smtClean="0"/>
              <a:t>↑C</a:t>
            </a:r>
            <a:r>
              <a:rPr lang="en-AU" dirty="0"/>
              <a:t> </a:t>
            </a:r>
            <a:r>
              <a:rPr lang="en-AU" dirty="0" smtClean="0"/>
              <a:t>↑I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963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What should the government do as contractionary monetary policy, with regards to OMO?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They should sell bonds as this will decrease the </a:t>
            </a:r>
            <a:r>
              <a:rPr lang="en-AU" smtClean="0">
                <a:solidFill>
                  <a:srgbClr val="FF0000"/>
                </a:solidFill>
              </a:rPr>
              <a:t>money supply and </a:t>
            </a:r>
            <a:r>
              <a:rPr lang="en-AU" dirty="0" smtClean="0">
                <a:solidFill>
                  <a:srgbClr val="FF0000"/>
                </a:solidFill>
              </a:rPr>
              <a:t>increase the nominal interest, leading to a fall in AD. 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9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Required Reserve Ratio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6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8150"/>
          </a:xfrm>
        </p:spPr>
        <p:txBody>
          <a:bodyPr/>
          <a:lstStyle/>
          <a:p>
            <a:r>
              <a:rPr lang="en-AU" dirty="0" smtClean="0"/>
              <a:t>Required Reserve Ratio (RRR)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761" y="1390795"/>
            <a:ext cx="6599239" cy="1600096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The </a:t>
            </a:r>
            <a:r>
              <a:rPr lang="en-AU" dirty="0" smtClean="0">
                <a:solidFill>
                  <a:srgbClr val="00B0F0"/>
                </a:solidFill>
              </a:rPr>
              <a:t>Required Reserve Ratio </a:t>
            </a:r>
            <a:r>
              <a:rPr lang="en-AU" dirty="0" smtClean="0"/>
              <a:t>(RRR) </a:t>
            </a:r>
            <a:r>
              <a:rPr lang="en-AU" dirty="0" smtClean="0">
                <a:solidFill>
                  <a:srgbClr val="00B0F0"/>
                </a:solidFill>
              </a:rPr>
              <a:t>determines how much money banks have available.</a:t>
            </a:r>
            <a:r>
              <a:rPr lang="en-AU" dirty="0" smtClean="0"/>
              <a:t> </a:t>
            </a:r>
          </a:p>
          <a:p>
            <a:r>
              <a:rPr lang="en-AU" dirty="0" smtClean="0"/>
              <a:t>The more money the banks have available, the more money is in the money supply.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45687" y="230188"/>
            <a:ext cx="11798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dirty="0" smtClean="0">
                <a:hlinkClick r:id="rId2" action="ppaction://hlinksldjump"/>
              </a:rPr>
              <a:t>Three Tools of Monetary Policy</a:t>
            </a:r>
            <a:endParaRPr lang="en-AU" sz="1050" dirty="0"/>
          </a:p>
        </p:txBody>
      </p:sp>
      <p:sp>
        <p:nvSpPr>
          <p:cNvPr id="5" name="TextBox 4"/>
          <p:cNvSpPr txBox="1"/>
          <p:nvPr/>
        </p:nvSpPr>
        <p:spPr>
          <a:xfrm>
            <a:off x="7636238" y="156339"/>
            <a:ext cx="4410075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AU" sz="1600" dirty="0" smtClean="0">
                <a:solidFill>
                  <a:srgbClr val="FF0000"/>
                </a:solidFill>
              </a:rPr>
              <a:t>Expansionary: </a:t>
            </a:r>
          </a:p>
          <a:p>
            <a:r>
              <a:rPr lang="en-AU" sz="1600" dirty="0" smtClean="0">
                <a:solidFill>
                  <a:srgbClr val="FF0000"/>
                </a:solidFill>
              </a:rPr>
              <a:t>↓ </a:t>
            </a:r>
            <a:r>
              <a:rPr lang="en-AU" sz="1600" dirty="0">
                <a:solidFill>
                  <a:srgbClr val="FF0000"/>
                </a:solidFill>
              </a:rPr>
              <a:t>RRR</a:t>
            </a:r>
            <a:r>
              <a:rPr lang="en-AU" sz="1600" dirty="0" smtClean="0">
                <a:solidFill>
                  <a:srgbClr val="FF0000"/>
                </a:solidFill>
              </a:rPr>
              <a:t> </a:t>
            </a:r>
            <a:r>
              <a:rPr lang="en-AU" sz="1600" dirty="0">
                <a:solidFill>
                  <a:srgbClr val="FF0000"/>
                </a:solidFill>
              </a:rPr>
              <a:t>→ </a:t>
            </a:r>
            <a:r>
              <a:rPr lang="en-AU" sz="1600" dirty="0" smtClean="0">
                <a:solidFill>
                  <a:srgbClr val="FF0000"/>
                </a:solidFill>
              </a:rPr>
              <a:t>↑Money available for banks→ ↑Money Supply </a:t>
            </a:r>
            <a:r>
              <a:rPr lang="en-AU" sz="1600" dirty="0">
                <a:solidFill>
                  <a:srgbClr val="FF0000"/>
                </a:solidFill>
              </a:rPr>
              <a:t>→ </a:t>
            </a:r>
            <a:r>
              <a:rPr lang="en-AU" sz="1600" dirty="0" smtClean="0">
                <a:solidFill>
                  <a:srgbClr val="FF0000"/>
                </a:solidFill>
              </a:rPr>
              <a:t>↓interest rate</a:t>
            </a:r>
            <a:r>
              <a:rPr lang="en-AU" sz="1600" dirty="0">
                <a:solidFill>
                  <a:srgbClr val="FF0000"/>
                </a:solidFill>
              </a:rPr>
              <a:t> → ↑ </a:t>
            </a:r>
            <a:r>
              <a:rPr lang="en-AU" sz="1600" dirty="0" smtClean="0">
                <a:solidFill>
                  <a:srgbClr val="FF0000"/>
                </a:solidFill>
              </a:rPr>
              <a:t>Consumption</a:t>
            </a:r>
            <a:r>
              <a:rPr lang="en-AU" sz="1600" dirty="0">
                <a:solidFill>
                  <a:srgbClr val="FF0000"/>
                </a:solidFill>
              </a:rPr>
              <a:t> ↑ </a:t>
            </a:r>
            <a:r>
              <a:rPr lang="en-AU" sz="1600" dirty="0" smtClean="0">
                <a:solidFill>
                  <a:srgbClr val="FF0000"/>
                </a:solidFill>
              </a:rPr>
              <a:t>Investment </a:t>
            </a:r>
            <a:r>
              <a:rPr lang="en-AU" sz="1600" dirty="0">
                <a:solidFill>
                  <a:srgbClr val="FF0000"/>
                </a:solidFill>
              </a:rPr>
              <a:t>↑ </a:t>
            </a:r>
            <a:r>
              <a:rPr lang="en-AU" sz="1600" dirty="0" smtClean="0">
                <a:solidFill>
                  <a:srgbClr val="FF0000"/>
                </a:solidFill>
              </a:rPr>
              <a:t>AD </a:t>
            </a:r>
            <a:endParaRPr lang="en-AU" sz="1600" dirty="0">
              <a:solidFill>
                <a:srgbClr val="FF0000"/>
              </a:solidFill>
            </a:endParaRPr>
          </a:p>
          <a:p>
            <a:endParaRPr lang="en-AU" sz="1600" dirty="0" smtClean="0">
              <a:solidFill>
                <a:srgbClr val="FF0000"/>
              </a:solidFill>
            </a:endParaRPr>
          </a:p>
          <a:p>
            <a:r>
              <a:rPr lang="en-AU" sz="1600" dirty="0" smtClean="0">
                <a:solidFill>
                  <a:srgbClr val="FF0000"/>
                </a:solidFill>
              </a:rPr>
              <a:t>Contractionary: </a:t>
            </a:r>
          </a:p>
          <a:p>
            <a:r>
              <a:rPr lang="en-AU" sz="1600" dirty="0" smtClean="0">
                <a:solidFill>
                  <a:srgbClr val="FF0000"/>
                </a:solidFill>
              </a:rPr>
              <a:t>↑ </a:t>
            </a:r>
            <a:r>
              <a:rPr lang="en-AU" sz="1600" dirty="0">
                <a:solidFill>
                  <a:srgbClr val="FF0000"/>
                </a:solidFill>
              </a:rPr>
              <a:t>RRR → </a:t>
            </a:r>
            <a:r>
              <a:rPr lang="en-AU" sz="1600" dirty="0" smtClean="0">
                <a:solidFill>
                  <a:srgbClr val="FF0000"/>
                </a:solidFill>
              </a:rPr>
              <a:t>↓Money available for banks→ ↓Money Supply →</a:t>
            </a:r>
            <a:r>
              <a:rPr lang="en-AU" sz="1600" dirty="0">
                <a:solidFill>
                  <a:srgbClr val="FF0000"/>
                </a:solidFill>
              </a:rPr>
              <a:t> ↑ </a:t>
            </a:r>
            <a:r>
              <a:rPr lang="en-AU" sz="1600" dirty="0" smtClean="0">
                <a:solidFill>
                  <a:srgbClr val="FF0000"/>
                </a:solidFill>
              </a:rPr>
              <a:t>Interest Rate </a:t>
            </a:r>
            <a:r>
              <a:rPr lang="en-AU" sz="1600" dirty="0">
                <a:solidFill>
                  <a:srgbClr val="FF0000"/>
                </a:solidFill>
              </a:rPr>
              <a:t>→ </a:t>
            </a:r>
            <a:r>
              <a:rPr lang="en-AU" sz="1600" dirty="0" smtClean="0">
                <a:solidFill>
                  <a:srgbClr val="FF0000"/>
                </a:solidFill>
              </a:rPr>
              <a:t>↓</a:t>
            </a:r>
            <a:r>
              <a:rPr lang="en-AU" sz="1600" dirty="0" err="1" smtClean="0">
                <a:solidFill>
                  <a:srgbClr val="FF0000"/>
                </a:solidFill>
              </a:rPr>
              <a:t>Consumption↓Investment</a:t>
            </a:r>
            <a:r>
              <a:rPr lang="en-AU" sz="1600" dirty="0">
                <a:solidFill>
                  <a:srgbClr val="FF0000"/>
                </a:solidFill>
              </a:rPr>
              <a:t> </a:t>
            </a:r>
            <a:r>
              <a:rPr lang="en-AU" sz="1600" dirty="0" smtClean="0">
                <a:solidFill>
                  <a:srgbClr val="FF0000"/>
                </a:solidFill>
              </a:rPr>
              <a:t>↓AD </a:t>
            </a:r>
            <a:endParaRPr lang="en-AU" sz="16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8991" y="3730116"/>
            <a:ext cx="530609" cy="2143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2182" y="4717542"/>
            <a:ext cx="5378461" cy="19389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AU" sz="2000" b="1" dirty="0"/>
              <a:t>To Increase the Money Supply</a:t>
            </a:r>
          </a:p>
          <a:p>
            <a:r>
              <a:rPr lang="en-AU" sz="2000" dirty="0"/>
              <a:t>↓ RRR – banks have more money </a:t>
            </a:r>
            <a:r>
              <a:rPr lang="en-AU" sz="2000" dirty="0" smtClean="0"/>
              <a:t>available→ </a:t>
            </a:r>
            <a:r>
              <a:rPr lang="en-AU" sz="2000" dirty="0"/>
              <a:t>↑Money Supply</a:t>
            </a:r>
          </a:p>
          <a:p>
            <a:r>
              <a:rPr lang="en-AU" sz="2000" b="1" dirty="0"/>
              <a:t>To Decrease the Money Supply</a:t>
            </a:r>
          </a:p>
          <a:p>
            <a:r>
              <a:rPr lang="en-AU" sz="2000" dirty="0"/>
              <a:t>↑ RRR – banks have less money </a:t>
            </a:r>
            <a:r>
              <a:rPr lang="en-AU" sz="2000" dirty="0" smtClean="0"/>
              <a:t>available→ </a:t>
            </a:r>
            <a:r>
              <a:rPr lang="en-AU" sz="2000" dirty="0"/>
              <a:t>↓Money Supply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0643" y="3376018"/>
            <a:ext cx="6272579" cy="29940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308" y="2856439"/>
            <a:ext cx="4025548" cy="1747353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10800000">
            <a:off x="9983948" y="3375305"/>
            <a:ext cx="508000" cy="723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9333275" y="5608667"/>
            <a:ext cx="508000" cy="723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7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976" y="275990"/>
            <a:ext cx="5712070" cy="697057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Effect of Changing the RRR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315" y="4257920"/>
            <a:ext cx="4950071" cy="1295644"/>
          </a:xfrm>
        </p:spPr>
        <p:txBody>
          <a:bodyPr/>
          <a:lstStyle/>
          <a:p>
            <a:r>
              <a:rPr lang="en-AU" dirty="0"/>
              <a:t>↓ RRR – banks have more money to lend out →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144" y="879231"/>
            <a:ext cx="3452371" cy="2402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496" y="3962944"/>
            <a:ext cx="3231730" cy="2472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386" y="3741382"/>
            <a:ext cx="3526212" cy="2694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0928" y="524760"/>
            <a:ext cx="3107082" cy="279560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04092" y="1432672"/>
            <a:ext cx="4950071" cy="1295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↑ RRR – banks have less money to lend out →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519246" y="1688123"/>
            <a:ext cx="659423" cy="55391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ight Arrow 9"/>
          <p:cNvSpPr/>
          <p:nvPr/>
        </p:nvSpPr>
        <p:spPr>
          <a:xfrm>
            <a:off x="8031216" y="1620716"/>
            <a:ext cx="659423" cy="55391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ight Arrow 10"/>
          <p:cNvSpPr/>
          <p:nvPr/>
        </p:nvSpPr>
        <p:spPr>
          <a:xfrm>
            <a:off x="4665835" y="4576784"/>
            <a:ext cx="659423" cy="55391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ight Arrow 11"/>
          <p:cNvSpPr/>
          <p:nvPr/>
        </p:nvSpPr>
        <p:spPr>
          <a:xfrm>
            <a:off x="8177805" y="4509377"/>
            <a:ext cx="659423" cy="55391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8690639" y="3587251"/>
            <a:ext cx="304713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/>
              <a:t>Expansionary Monetary Policy</a:t>
            </a:r>
            <a:endParaRPr lang="en-A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507516" y="369282"/>
            <a:ext cx="364834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/>
              <a:t>Contractionary Monetary Policy</a:t>
            </a:r>
            <a:endParaRPr lang="en-A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74024" y="6118584"/>
            <a:ext cx="220142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i="1" dirty="0" smtClean="0"/>
              <a:t>↑</a:t>
            </a:r>
            <a:r>
              <a:rPr lang="en-AU" dirty="0" smtClean="0"/>
              <a:t>Money Supply, ↓Interest Rates 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6383745" y="301352"/>
            <a:ext cx="197771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↓ </a:t>
            </a:r>
            <a:r>
              <a:rPr lang="en-AU" dirty="0" smtClean="0"/>
              <a:t>Money Supply, </a:t>
            </a:r>
            <a:r>
              <a:rPr lang="en-AU" dirty="0"/>
              <a:t>↑ </a:t>
            </a:r>
            <a:r>
              <a:rPr lang="en-AU" dirty="0" smtClean="0"/>
              <a:t>Interest Rates 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10805084" y="1060481"/>
            <a:ext cx="1310715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↓</a:t>
            </a:r>
            <a:r>
              <a:rPr lang="en-AU" dirty="0" smtClean="0"/>
              <a:t>C↓</a:t>
            </a:r>
            <a:r>
              <a:rPr lang="en-AU" dirty="0"/>
              <a:t>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994780" y="3962944"/>
            <a:ext cx="931321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 smtClean="0"/>
              <a:t>↑C</a:t>
            </a:r>
            <a:r>
              <a:rPr lang="en-AU" dirty="0"/>
              <a:t> </a:t>
            </a:r>
            <a:r>
              <a:rPr lang="en-AU" dirty="0" smtClean="0"/>
              <a:t>↑I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65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52822" cy="509839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Reasons to Hold Money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07968" y="1069107"/>
            <a:ext cx="5181600" cy="435133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 smtClean="0"/>
              <a:t>Transactions</a:t>
            </a:r>
          </a:p>
          <a:p>
            <a:r>
              <a:rPr lang="en-AU" sz="2400" dirty="0" smtClean="0"/>
              <a:t>This is self explanatory. Liquid money is needed to buy things.</a:t>
            </a:r>
          </a:p>
          <a:p>
            <a:r>
              <a:rPr lang="en-AU" sz="2400" dirty="0" smtClean="0"/>
              <a:t>This includes all expenditure within the economy, namely</a:t>
            </a:r>
          </a:p>
          <a:p>
            <a:pPr lvl="1"/>
            <a:r>
              <a:rPr lang="en-AU" sz="2000" dirty="0" smtClean="0"/>
              <a:t>C, I, G, X-M</a:t>
            </a:r>
          </a:p>
          <a:p>
            <a:pPr lvl="1"/>
            <a:r>
              <a:rPr lang="en-AU" sz="2000" dirty="0" smtClean="0"/>
              <a:t>Therefore, holding </a:t>
            </a:r>
            <a:r>
              <a:rPr lang="en-AU" sz="2000" dirty="0" smtClean="0">
                <a:solidFill>
                  <a:srgbClr val="00B0F0"/>
                </a:solidFill>
              </a:rPr>
              <a:t>M1 money </a:t>
            </a:r>
            <a:r>
              <a:rPr lang="en-AU" sz="2000" dirty="0" smtClean="0"/>
              <a:t>is very much </a:t>
            </a:r>
            <a:r>
              <a:rPr lang="en-AU" sz="2000" dirty="0" smtClean="0">
                <a:solidFill>
                  <a:srgbClr val="00B0F0"/>
                </a:solidFill>
              </a:rPr>
              <a:t>linked to Aggregate Demand</a:t>
            </a:r>
            <a:r>
              <a:rPr lang="en-AU" sz="2000" dirty="0" smtClean="0"/>
              <a:t>!</a:t>
            </a:r>
            <a:endParaRPr lang="en-AU" sz="2000" dirty="0"/>
          </a:p>
          <a:p>
            <a:pPr lvl="1"/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083933" y="1611964"/>
            <a:ext cx="5181600" cy="435133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 smtClean="0"/>
              <a:t>Asset</a:t>
            </a:r>
          </a:p>
          <a:p>
            <a:r>
              <a:rPr lang="en-AU" dirty="0" smtClean="0"/>
              <a:t>Money, like any asset can go up or down in value.</a:t>
            </a:r>
          </a:p>
          <a:p>
            <a:r>
              <a:rPr lang="en-AU" sz="2000" dirty="0" smtClean="0"/>
              <a:t>Some investors speculate on the prices of various currencies. They can earn profit if they can correctly predict whether the value of an asset goes up or down. </a:t>
            </a:r>
          </a:p>
          <a:p>
            <a:pPr lvl="1"/>
            <a:r>
              <a:rPr lang="en-AU" sz="1600" dirty="0" smtClean="0"/>
              <a:t>Example: Buy 100 USD for 680RMB, then later sell $100 USD for 720RMB. In this case you have made 40RMB profit!)</a:t>
            </a:r>
            <a:endParaRPr lang="en-AU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09" y="4620012"/>
            <a:ext cx="1550569" cy="10665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16" y="5849758"/>
            <a:ext cx="1368766" cy="10082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571" y="4669217"/>
            <a:ext cx="1736713" cy="13409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7691" y="5838834"/>
            <a:ext cx="1652751" cy="1008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1022" y="5311849"/>
            <a:ext cx="2026110" cy="14278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1445" y="5186906"/>
            <a:ext cx="2191056" cy="15527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53118" y="170982"/>
            <a:ext cx="5019504" cy="135421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Summary</a:t>
            </a:r>
            <a:endParaRPr lang="en-AU" sz="1600" dirty="0" smtClean="0">
              <a:solidFill>
                <a:srgbClr val="FF0000"/>
              </a:solidFill>
            </a:endParaRPr>
          </a:p>
          <a:p>
            <a:r>
              <a:rPr lang="en-AU" sz="1600" dirty="0" smtClean="0">
                <a:solidFill>
                  <a:srgbClr val="FF0000"/>
                </a:solidFill>
              </a:rPr>
              <a:t>M1 money is held for 3 reasons: Transactions, as an Asset, as a precaution. </a:t>
            </a:r>
          </a:p>
          <a:p>
            <a:r>
              <a:rPr lang="en-AU" sz="1600" dirty="0" smtClean="0">
                <a:solidFill>
                  <a:srgbClr val="FF0000"/>
                </a:solidFill>
              </a:rPr>
              <a:t>The need for M1 money in transactions means that demand for money is linked to Aggregate Demand. </a:t>
            </a:r>
            <a:endParaRPr lang="en-A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94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What happens to the money supply if The Fed increases the RRR?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It will decrease the money supply because there is a decrease in the amount of money that banks have available.</a:t>
            </a:r>
          </a:p>
          <a:p>
            <a:r>
              <a:rPr lang="en-AU" dirty="0" smtClean="0"/>
              <a:t>Would </a:t>
            </a:r>
            <a:r>
              <a:rPr lang="en-AU" dirty="0"/>
              <a:t>this be an example of expansionary or contractionary MP?</a:t>
            </a:r>
          </a:p>
          <a:p>
            <a:r>
              <a:rPr lang="en-AU" dirty="0">
                <a:solidFill>
                  <a:srgbClr val="FF0000"/>
                </a:solidFill>
              </a:rPr>
              <a:t>Contractionary</a:t>
            </a:r>
            <a:r>
              <a:rPr lang="en-AU" dirty="0" smtClean="0">
                <a:solidFill>
                  <a:srgbClr val="FF0000"/>
                </a:solidFill>
              </a:rPr>
              <a:t>. 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6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Discount Rate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8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037" y="177597"/>
            <a:ext cx="6057900" cy="536067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Discount Rate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628" y="711050"/>
            <a:ext cx="6684309" cy="1003300"/>
          </a:xfrm>
        </p:spPr>
        <p:txBody>
          <a:bodyPr>
            <a:normAutofit fontScale="62500" lnSpcReduction="20000"/>
          </a:bodyPr>
          <a:lstStyle/>
          <a:p>
            <a:r>
              <a:rPr lang="en-AU" dirty="0" smtClean="0"/>
              <a:t>The </a:t>
            </a:r>
            <a:r>
              <a:rPr lang="en-AU" dirty="0" smtClean="0">
                <a:solidFill>
                  <a:srgbClr val="00B0F0"/>
                </a:solidFill>
              </a:rPr>
              <a:t>discount rate </a:t>
            </a:r>
            <a:r>
              <a:rPr lang="en-AU" dirty="0" smtClean="0"/>
              <a:t>is one which the Federal Reserve </a:t>
            </a:r>
            <a:r>
              <a:rPr lang="en-AU" dirty="0" smtClean="0">
                <a:solidFill>
                  <a:srgbClr val="00B0F0"/>
                </a:solidFill>
              </a:rPr>
              <a:t>can set directly</a:t>
            </a:r>
            <a:r>
              <a:rPr lang="en-AU" dirty="0" smtClean="0"/>
              <a:t> which will affect the amount of lending in the economy.</a:t>
            </a:r>
          </a:p>
          <a:p>
            <a:r>
              <a:rPr lang="en-AU" dirty="0" smtClean="0"/>
              <a:t>Because this </a:t>
            </a:r>
            <a:r>
              <a:rPr lang="en-AU" dirty="0" smtClean="0">
                <a:solidFill>
                  <a:srgbClr val="00B0F0"/>
                </a:solidFill>
              </a:rPr>
              <a:t>affects lending</a:t>
            </a:r>
            <a:r>
              <a:rPr lang="en-AU" dirty="0" smtClean="0"/>
              <a:t> it will then </a:t>
            </a:r>
            <a:r>
              <a:rPr lang="en-AU" dirty="0" smtClean="0">
                <a:solidFill>
                  <a:srgbClr val="00B0F0"/>
                </a:solidFill>
              </a:rPr>
              <a:t>affect the money supply</a:t>
            </a:r>
            <a:r>
              <a:rPr lang="en-AU" dirty="0" smtClean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862" y="230188"/>
            <a:ext cx="11798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dirty="0" smtClean="0">
                <a:hlinkClick r:id="rId2" action="ppaction://hlinksldjump"/>
              </a:rPr>
              <a:t>Three Tools of Monetary Policy</a:t>
            </a:r>
            <a:endParaRPr lang="en-AU" sz="1050" dirty="0"/>
          </a:p>
        </p:txBody>
      </p:sp>
      <p:sp>
        <p:nvSpPr>
          <p:cNvPr id="5" name="Rectangle 4"/>
          <p:cNvSpPr/>
          <p:nvPr/>
        </p:nvSpPr>
        <p:spPr>
          <a:xfrm>
            <a:off x="7343775" y="230188"/>
            <a:ext cx="4524375" cy="18158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AU" sz="1400" dirty="0" smtClean="0">
                <a:solidFill>
                  <a:srgbClr val="FF0000"/>
                </a:solidFill>
              </a:rPr>
              <a:t>Summary</a:t>
            </a:r>
          </a:p>
          <a:p>
            <a:r>
              <a:rPr lang="en-AU" sz="1400" dirty="0" smtClean="0">
                <a:solidFill>
                  <a:srgbClr val="FF0000"/>
                </a:solidFill>
              </a:rPr>
              <a:t>Expansionary</a:t>
            </a:r>
            <a:r>
              <a:rPr lang="en-AU" sz="1400" dirty="0">
                <a:solidFill>
                  <a:srgbClr val="FF0000"/>
                </a:solidFill>
              </a:rPr>
              <a:t>: </a:t>
            </a:r>
          </a:p>
          <a:p>
            <a:r>
              <a:rPr lang="en-AU" sz="1400" dirty="0">
                <a:solidFill>
                  <a:srgbClr val="FF0000"/>
                </a:solidFill>
              </a:rPr>
              <a:t>↓ </a:t>
            </a:r>
            <a:r>
              <a:rPr lang="en-AU" sz="1400" dirty="0" smtClean="0">
                <a:solidFill>
                  <a:srgbClr val="FF0000"/>
                </a:solidFill>
              </a:rPr>
              <a:t>Discount Rate → </a:t>
            </a:r>
            <a:r>
              <a:rPr lang="en-AU" sz="1400" dirty="0">
                <a:solidFill>
                  <a:srgbClr val="FF0000"/>
                </a:solidFill>
              </a:rPr>
              <a:t>↑Bank Loans → ↑Money Supply → ↓interest rate → ↑ Consumption ↑ Investment ↑ AD </a:t>
            </a:r>
          </a:p>
          <a:p>
            <a:endParaRPr lang="en-AU" sz="1400" dirty="0">
              <a:solidFill>
                <a:srgbClr val="FF0000"/>
              </a:solidFill>
            </a:endParaRPr>
          </a:p>
          <a:p>
            <a:r>
              <a:rPr lang="en-AU" sz="1400" dirty="0">
                <a:solidFill>
                  <a:srgbClr val="FF0000"/>
                </a:solidFill>
              </a:rPr>
              <a:t>Contractionary: </a:t>
            </a:r>
          </a:p>
          <a:p>
            <a:r>
              <a:rPr lang="en-AU" sz="1400" dirty="0">
                <a:solidFill>
                  <a:srgbClr val="FF0000"/>
                </a:solidFill>
              </a:rPr>
              <a:t>↑ </a:t>
            </a:r>
            <a:r>
              <a:rPr lang="en-AU" sz="1400" dirty="0" smtClean="0">
                <a:solidFill>
                  <a:srgbClr val="FF0000"/>
                </a:solidFill>
              </a:rPr>
              <a:t>Discount Rate → </a:t>
            </a:r>
            <a:r>
              <a:rPr lang="en-AU" sz="1400" dirty="0">
                <a:solidFill>
                  <a:srgbClr val="FF0000"/>
                </a:solidFill>
              </a:rPr>
              <a:t>↓Bank Loans → ↓Money Supply → ↑ Interest Rate → ↓</a:t>
            </a:r>
            <a:r>
              <a:rPr lang="en-AU" sz="1400" dirty="0" err="1">
                <a:solidFill>
                  <a:srgbClr val="FF0000"/>
                </a:solidFill>
              </a:rPr>
              <a:t>Consumption↓Investment</a:t>
            </a:r>
            <a:r>
              <a:rPr lang="en-AU" sz="1400" dirty="0">
                <a:solidFill>
                  <a:srgbClr val="FF0000"/>
                </a:solidFill>
              </a:rPr>
              <a:t> ↓AD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5628" y="1661349"/>
            <a:ext cx="3958572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AU" sz="1600" b="1" dirty="0" smtClean="0"/>
              <a:t>Discount Rate </a:t>
            </a:r>
            <a:r>
              <a:rPr lang="en-AU" sz="1600" dirty="0" smtClean="0"/>
              <a:t>–The rate that the Federal Reserve charges to commercial banks when commercial banks borrow money.</a:t>
            </a:r>
          </a:p>
          <a:p>
            <a:r>
              <a:rPr lang="en-AU" sz="1600" dirty="0" smtClean="0"/>
              <a:t>It is called the discount rate, because typically the Federal Reserve will charge commercial banks a lower rate than the market rate, therefore giving commercial banks a ‘discount’.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301" y="3707194"/>
            <a:ext cx="19391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Increase in the Discount Rate</a:t>
            </a:r>
          </a:p>
          <a:p>
            <a:r>
              <a:rPr lang="en-AU" dirty="0" smtClean="0"/>
              <a:t>Cost of borrowing from the Fed to increase, banks borrow less from the Fed and have less money available to lend </a:t>
            </a:r>
            <a:r>
              <a:rPr lang="en-AU" dirty="0">
                <a:solidFill>
                  <a:srgbClr val="FF0000"/>
                </a:solidFill>
              </a:rPr>
              <a:t>→ ↓Money Supply 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2394176" y="3759372"/>
            <a:ext cx="23826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Decrease in the Discount Rate</a:t>
            </a:r>
          </a:p>
          <a:p>
            <a:r>
              <a:rPr lang="en-AU" dirty="0" smtClean="0"/>
              <a:t>Cost of borrowing to decrease, banks borrow more from the Fed and have more money to lend out</a:t>
            </a:r>
            <a:r>
              <a:rPr lang="en-AU" dirty="0" smtClean="0">
                <a:solidFill>
                  <a:srgbClr val="FF0000"/>
                </a:solidFill>
              </a:rPr>
              <a:t> </a:t>
            </a:r>
            <a:r>
              <a:rPr lang="en-AU" dirty="0">
                <a:solidFill>
                  <a:srgbClr val="FF0000"/>
                </a:solidFill>
              </a:rPr>
              <a:t>→ ↑Money Supply 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2046070"/>
            <a:ext cx="7632700" cy="3816350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 flipH="1">
            <a:off x="4618038" y="1764325"/>
            <a:ext cx="1850576" cy="1478258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93249" y="1996477"/>
            <a:ext cx="1617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We will lend to the commercial banks and charge a very reasonable interest rate.</a:t>
            </a:r>
            <a:endParaRPr lang="en-US" sz="1200" dirty="0"/>
          </a:p>
        </p:txBody>
      </p:sp>
      <p:sp>
        <p:nvSpPr>
          <p:cNvPr id="13" name="Cloud Callout 12"/>
          <p:cNvSpPr/>
          <p:nvPr/>
        </p:nvSpPr>
        <p:spPr>
          <a:xfrm>
            <a:off x="9855200" y="1996477"/>
            <a:ext cx="2012950" cy="1270083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156824" y="2247900"/>
            <a:ext cx="1501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When the Fed lowers the discount rate, we should borrow more.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222" y="5330605"/>
            <a:ext cx="2577878" cy="15273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5100" y="4052650"/>
            <a:ext cx="1588402" cy="90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5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976" y="275990"/>
            <a:ext cx="5712070" cy="697057"/>
          </a:xfrm>
        </p:spPr>
        <p:txBody>
          <a:bodyPr>
            <a:noAutofit/>
          </a:bodyPr>
          <a:lstStyle/>
          <a:p>
            <a:r>
              <a:rPr lang="en-AU" sz="3200" dirty="0" smtClean="0"/>
              <a:t>Effect of Changing the Discount Rate/Policy Rate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316" y="4257920"/>
            <a:ext cx="4000499" cy="1295644"/>
          </a:xfrm>
        </p:spPr>
        <p:txBody>
          <a:bodyPr>
            <a:normAutofit fontScale="70000" lnSpcReduction="20000"/>
          </a:bodyPr>
          <a:lstStyle/>
          <a:p>
            <a:r>
              <a:rPr lang="en-AU" b="1" dirty="0"/>
              <a:t>↓</a:t>
            </a:r>
            <a:r>
              <a:rPr lang="en-AU" b="1" dirty="0" smtClean="0"/>
              <a:t>Discount </a:t>
            </a:r>
            <a:r>
              <a:rPr lang="en-AU" b="1" dirty="0"/>
              <a:t>Rate or </a:t>
            </a:r>
            <a:r>
              <a:rPr lang="en-AU" b="1" dirty="0" smtClean="0"/>
              <a:t>Policy Rate</a:t>
            </a:r>
            <a:endParaRPr lang="en-AU" b="1" dirty="0"/>
          </a:p>
          <a:p>
            <a:r>
              <a:rPr lang="en-AU" dirty="0"/>
              <a:t>commercial banks </a:t>
            </a:r>
            <a:r>
              <a:rPr lang="en-AU" dirty="0">
                <a:solidFill>
                  <a:srgbClr val="00B050"/>
                </a:solidFill>
              </a:rPr>
              <a:t>pay </a:t>
            </a:r>
            <a:r>
              <a:rPr lang="en-AU" dirty="0" smtClean="0">
                <a:solidFill>
                  <a:srgbClr val="00B050"/>
                </a:solidFill>
              </a:rPr>
              <a:t>less </a:t>
            </a:r>
            <a:r>
              <a:rPr lang="en-AU" dirty="0">
                <a:solidFill>
                  <a:srgbClr val="00B050"/>
                </a:solidFill>
              </a:rPr>
              <a:t>to borrow money from the </a:t>
            </a:r>
            <a:r>
              <a:rPr lang="en-AU" dirty="0" smtClean="0">
                <a:solidFill>
                  <a:srgbClr val="00B050"/>
                </a:solidFill>
              </a:rPr>
              <a:t>Fed </a:t>
            </a:r>
            <a:r>
              <a:rPr lang="en-AU" dirty="0"/>
              <a:t>and will borrow less, therefore, </a:t>
            </a:r>
            <a:r>
              <a:rPr lang="en-AU" dirty="0">
                <a:solidFill>
                  <a:srgbClr val="00B050"/>
                </a:solidFill>
              </a:rPr>
              <a:t>have </a:t>
            </a:r>
            <a:r>
              <a:rPr lang="en-AU" dirty="0" smtClean="0">
                <a:solidFill>
                  <a:srgbClr val="00B050"/>
                </a:solidFill>
              </a:rPr>
              <a:t>more </a:t>
            </a:r>
            <a:r>
              <a:rPr lang="en-AU" dirty="0">
                <a:solidFill>
                  <a:srgbClr val="00B050"/>
                </a:solidFill>
              </a:rPr>
              <a:t>money to lend out </a:t>
            </a:r>
            <a:r>
              <a:rPr lang="en-AU" dirty="0"/>
              <a:t>→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144" y="879231"/>
            <a:ext cx="3452371" cy="2402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496" y="3962944"/>
            <a:ext cx="3231730" cy="2472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386" y="3741382"/>
            <a:ext cx="3526212" cy="2694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0928" y="524760"/>
            <a:ext cx="3107082" cy="279560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04092" y="1432672"/>
            <a:ext cx="4161743" cy="12956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1" dirty="0" smtClean="0"/>
              <a:t>↑Discount Rate </a:t>
            </a:r>
            <a:r>
              <a:rPr lang="en-AU" dirty="0" smtClean="0"/>
              <a:t>↑ – commercial banks </a:t>
            </a:r>
            <a:r>
              <a:rPr lang="en-AU" dirty="0" smtClean="0">
                <a:solidFill>
                  <a:srgbClr val="00B0F0"/>
                </a:solidFill>
              </a:rPr>
              <a:t>pay more to borrow money from the Fed  </a:t>
            </a:r>
            <a:r>
              <a:rPr lang="en-AU" dirty="0" smtClean="0"/>
              <a:t>and will borrow less, therefore, </a:t>
            </a:r>
            <a:r>
              <a:rPr lang="en-AU" dirty="0" smtClean="0">
                <a:solidFill>
                  <a:srgbClr val="00B0F0"/>
                </a:solidFill>
              </a:rPr>
              <a:t>have less money to lend out </a:t>
            </a:r>
            <a:r>
              <a:rPr lang="en-AU" dirty="0" smtClean="0"/>
              <a:t>→</a:t>
            </a:r>
            <a:endParaRPr lang="en-AU" dirty="0"/>
          </a:p>
        </p:txBody>
      </p:sp>
      <p:sp>
        <p:nvSpPr>
          <p:cNvPr id="9" name="Right Arrow 8"/>
          <p:cNvSpPr/>
          <p:nvPr/>
        </p:nvSpPr>
        <p:spPr>
          <a:xfrm>
            <a:off x="4519246" y="1688123"/>
            <a:ext cx="659423" cy="55391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ight Arrow 9"/>
          <p:cNvSpPr/>
          <p:nvPr/>
        </p:nvSpPr>
        <p:spPr>
          <a:xfrm>
            <a:off x="8031216" y="1620716"/>
            <a:ext cx="659423" cy="55391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ight Arrow 10"/>
          <p:cNvSpPr/>
          <p:nvPr/>
        </p:nvSpPr>
        <p:spPr>
          <a:xfrm>
            <a:off x="4665835" y="4576784"/>
            <a:ext cx="659423" cy="55391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ight Arrow 11"/>
          <p:cNvSpPr/>
          <p:nvPr/>
        </p:nvSpPr>
        <p:spPr>
          <a:xfrm>
            <a:off x="8177805" y="4509377"/>
            <a:ext cx="659423" cy="55391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8690639" y="3587251"/>
            <a:ext cx="304713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/>
              <a:t>Expansionary Monetary Policy</a:t>
            </a:r>
            <a:endParaRPr lang="en-A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507516" y="369282"/>
            <a:ext cx="364834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/>
              <a:t>Contractionary Monetary Policy</a:t>
            </a:r>
            <a:endParaRPr lang="en-A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74024" y="6118584"/>
            <a:ext cx="220142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i="1" dirty="0" smtClean="0"/>
              <a:t>↑</a:t>
            </a:r>
            <a:r>
              <a:rPr lang="en-AU" dirty="0" smtClean="0"/>
              <a:t>Money Supply, ↓Interest Rates 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6383745" y="301352"/>
            <a:ext cx="197771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↓ </a:t>
            </a:r>
            <a:r>
              <a:rPr lang="en-AU" dirty="0" smtClean="0"/>
              <a:t>Money Supply, </a:t>
            </a:r>
            <a:r>
              <a:rPr lang="en-AU" dirty="0"/>
              <a:t>↑ </a:t>
            </a:r>
            <a:r>
              <a:rPr lang="en-AU" dirty="0" smtClean="0"/>
              <a:t>Interest Rates 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10805084" y="1060481"/>
            <a:ext cx="1310715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↓</a:t>
            </a:r>
            <a:r>
              <a:rPr lang="en-AU" dirty="0" smtClean="0"/>
              <a:t>C↓</a:t>
            </a:r>
            <a:r>
              <a:rPr lang="en-AU" dirty="0"/>
              <a:t>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994780" y="3962944"/>
            <a:ext cx="931321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 smtClean="0"/>
              <a:t>↑C</a:t>
            </a:r>
            <a:r>
              <a:rPr lang="en-AU" dirty="0"/>
              <a:t> </a:t>
            </a:r>
            <a:r>
              <a:rPr lang="en-AU" dirty="0" smtClean="0"/>
              <a:t>↑I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373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What is the name of the interest rate that the Fed charges to commercial banks when it lends to them?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The Discount Rate</a:t>
            </a:r>
            <a:endParaRPr lang="en-AU" dirty="0">
              <a:solidFill>
                <a:srgbClr val="FF0000"/>
              </a:solidFill>
            </a:endParaRPr>
          </a:p>
          <a:p>
            <a:r>
              <a:rPr lang="en-AU" dirty="0" smtClean="0"/>
              <a:t>What effect would an increase in the discount rate have on the MS?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Commercial banks will borrow less from the Fed and have less to lend themselves. Therefore, decrease of the MS. </a:t>
            </a:r>
          </a:p>
          <a:p>
            <a:r>
              <a:rPr lang="en-AU" dirty="0" smtClean="0"/>
              <a:t>Would this be an example of expansionary or contractionary MP?</a:t>
            </a:r>
            <a:endParaRPr lang="en-AU" dirty="0"/>
          </a:p>
          <a:p>
            <a:r>
              <a:rPr lang="en-AU" dirty="0" smtClean="0">
                <a:solidFill>
                  <a:srgbClr val="FF0000"/>
                </a:solidFill>
              </a:rPr>
              <a:t>Contractionary.</a:t>
            </a:r>
            <a:endParaRPr lang="en-AU" dirty="0">
              <a:solidFill>
                <a:srgbClr val="FF0000"/>
              </a:solidFill>
            </a:endParaRPr>
          </a:p>
          <a:p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53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What are the three tools of monetary policy? Explain what would be done for expansionary monetary for each tool.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OMO – Open Market Operations</a:t>
            </a:r>
          </a:p>
          <a:p>
            <a:pPr lvl="1"/>
            <a:r>
              <a:rPr lang="en-AU" dirty="0" smtClean="0">
                <a:solidFill>
                  <a:srgbClr val="FF0000"/>
                </a:solidFill>
              </a:rPr>
              <a:t>Federal Reserve should buy bonds, increasing the money supply. 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Required Reserve Ratio</a:t>
            </a:r>
          </a:p>
          <a:p>
            <a:pPr lvl="1"/>
            <a:r>
              <a:rPr lang="en-AU" dirty="0" smtClean="0">
                <a:solidFill>
                  <a:srgbClr val="FF0000"/>
                </a:solidFill>
              </a:rPr>
              <a:t>Federal Reserve should lower the RRR, increasing total loans and increasing money supply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Discount Rate</a:t>
            </a:r>
          </a:p>
          <a:p>
            <a:pPr lvl="1"/>
            <a:r>
              <a:rPr lang="en-AU" dirty="0" smtClean="0">
                <a:solidFill>
                  <a:srgbClr val="FF0000"/>
                </a:solidFill>
              </a:rPr>
              <a:t>Federal Reserve should lower the discount rate to encourage more lending, increasing money supply. 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5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67" y="153459"/>
            <a:ext cx="7188200" cy="583142"/>
          </a:xfrm>
        </p:spPr>
        <p:txBody>
          <a:bodyPr>
            <a:noAutofit/>
          </a:bodyPr>
          <a:lstStyle/>
          <a:p>
            <a:r>
              <a:rPr lang="en-US" sz="2800" dirty="0" smtClean="0"/>
              <a:t>Three  Tools of Changing Money Supply for Monetary Policy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2" y="2094356"/>
            <a:ext cx="3276599" cy="280391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B0F0"/>
                </a:solidFill>
              </a:rPr>
              <a:t>Open Market Operations (OMO)</a:t>
            </a:r>
          </a:p>
          <a:p>
            <a:pPr lvl="1"/>
            <a:r>
              <a:rPr lang="en-US" b="1" dirty="0" smtClean="0"/>
              <a:t>Buy bonds </a:t>
            </a:r>
            <a:r>
              <a:rPr lang="en-US" dirty="0" smtClean="0"/>
              <a:t>= </a:t>
            </a:r>
            <a:r>
              <a:rPr lang="en-US" dirty="0"/>
              <a:t>increase the money supply -&gt; decrease the interest rate</a:t>
            </a:r>
          </a:p>
          <a:p>
            <a:pPr lvl="1"/>
            <a:r>
              <a:rPr lang="en-US" b="1" dirty="0" smtClean="0"/>
              <a:t>Sell Bonds </a:t>
            </a:r>
            <a:r>
              <a:rPr lang="en-US" dirty="0" smtClean="0"/>
              <a:t>= </a:t>
            </a:r>
            <a:r>
              <a:rPr lang="en-US" dirty="0"/>
              <a:t>decrease the money supply -&gt; increase interest </a:t>
            </a:r>
            <a:r>
              <a:rPr lang="en-US" dirty="0" smtClean="0"/>
              <a:t>rate</a:t>
            </a:r>
          </a:p>
          <a:p>
            <a:pPr lvl="1"/>
            <a:r>
              <a:rPr lang="en-US" dirty="0" smtClean="0"/>
              <a:t>Remember: </a:t>
            </a:r>
            <a:r>
              <a:rPr lang="en-US" dirty="0" smtClean="0">
                <a:solidFill>
                  <a:srgbClr val="00B050"/>
                </a:solidFill>
              </a:rPr>
              <a:t>B</a:t>
            </a:r>
            <a:r>
              <a:rPr lang="en-US" dirty="0" smtClean="0"/>
              <a:t>uy Bonds = </a:t>
            </a:r>
            <a:r>
              <a:rPr lang="en-US" dirty="0" smtClean="0">
                <a:solidFill>
                  <a:srgbClr val="00B050"/>
                </a:solidFill>
              </a:rPr>
              <a:t>B</a:t>
            </a:r>
            <a:r>
              <a:rPr lang="en-US" dirty="0" smtClean="0"/>
              <a:t>ig (increase money supply),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ell Bonds =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mall (decrease money supply)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95133" y="5926667"/>
            <a:ext cx="2091267" cy="626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1001" y="2900783"/>
            <a:ext cx="3522132" cy="203132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2. Required </a:t>
            </a:r>
            <a:r>
              <a:rPr lang="en-US" b="1" dirty="0">
                <a:solidFill>
                  <a:srgbClr val="00B0F0"/>
                </a:solidFill>
              </a:rPr>
              <a:t>Reserve Ratio (RRR)</a:t>
            </a:r>
          </a:p>
          <a:p>
            <a:pPr lvl="1"/>
            <a:r>
              <a:rPr lang="en-US" b="1" dirty="0" smtClean="0"/>
              <a:t>Incr1q]]\ease </a:t>
            </a:r>
            <a:r>
              <a:rPr lang="en-US" b="1" dirty="0"/>
              <a:t>RRR </a:t>
            </a:r>
            <a:r>
              <a:rPr lang="en-US" dirty="0"/>
              <a:t>– decrease the money supply -&gt; increase interest rate</a:t>
            </a:r>
          </a:p>
          <a:p>
            <a:pPr lvl="1"/>
            <a:r>
              <a:rPr lang="en-US" b="1" dirty="0"/>
              <a:t>Decrease RRR </a:t>
            </a:r>
            <a:r>
              <a:rPr lang="en-US" dirty="0"/>
              <a:t>– increase the money supply -&gt; decrease the interest </a:t>
            </a:r>
            <a:r>
              <a:rPr lang="en-US" dirty="0" smtClean="0"/>
              <a:t>rate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28000" y="2162119"/>
            <a:ext cx="3412066" cy="24006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3. </a:t>
            </a:r>
            <a:r>
              <a:rPr lang="en-US" b="1" dirty="0" smtClean="0">
                <a:solidFill>
                  <a:srgbClr val="00B0F0"/>
                </a:solidFill>
              </a:rPr>
              <a:t>Discount </a:t>
            </a:r>
            <a:r>
              <a:rPr lang="en-US" b="1" dirty="0">
                <a:solidFill>
                  <a:srgbClr val="00B0F0"/>
                </a:solidFill>
              </a:rPr>
              <a:t>Rate </a:t>
            </a:r>
            <a:endParaRPr lang="en-US" b="1" dirty="0" smtClean="0">
              <a:solidFill>
                <a:srgbClr val="00B0F0"/>
              </a:solidFill>
            </a:endParaRPr>
          </a:p>
          <a:p>
            <a:pPr lvl="1"/>
            <a:r>
              <a:rPr lang="en-US" sz="1600" b="1" dirty="0" smtClean="0"/>
              <a:t>Increase Discount Rate </a:t>
            </a:r>
            <a:r>
              <a:rPr lang="en-US" sz="1600" dirty="0" smtClean="0"/>
              <a:t>– decrease the money supply -&gt; increase interest rate</a:t>
            </a:r>
          </a:p>
          <a:p>
            <a:pPr lvl="1"/>
            <a:r>
              <a:rPr lang="en-US" sz="1600" b="1" dirty="0" smtClean="0"/>
              <a:t>Decrease </a:t>
            </a:r>
            <a:r>
              <a:rPr lang="en-US" sz="1600" b="1" dirty="0"/>
              <a:t>Discount </a:t>
            </a:r>
            <a:r>
              <a:rPr lang="en-US" sz="1600" b="1" dirty="0" smtClean="0"/>
              <a:t>Rate </a:t>
            </a:r>
            <a:r>
              <a:rPr lang="en-US" sz="1600" dirty="0"/>
              <a:t>– </a:t>
            </a:r>
            <a:r>
              <a:rPr lang="en-US" sz="1600" dirty="0" smtClean="0"/>
              <a:t>increase </a:t>
            </a:r>
            <a:r>
              <a:rPr lang="en-US" sz="1600" dirty="0"/>
              <a:t>the money supply -&gt; </a:t>
            </a:r>
            <a:r>
              <a:rPr lang="en-US" sz="1600" dirty="0" smtClean="0"/>
              <a:t>decrease </a:t>
            </a:r>
            <a:r>
              <a:rPr lang="en-US" sz="1600" dirty="0"/>
              <a:t>interest rate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8419828">
            <a:off x="2314282" y="1069346"/>
            <a:ext cx="1620569" cy="816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5400000">
            <a:off x="4219773" y="1337652"/>
            <a:ext cx="1746236" cy="787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307333">
            <a:off x="6314744" y="1038977"/>
            <a:ext cx="1970971" cy="816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2" y="5014073"/>
            <a:ext cx="2676899" cy="15813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31066" y="5892831"/>
            <a:ext cx="1236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Securities = bonds</a:t>
            </a:r>
          </a:p>
          <a:p>
            <a:r>
              <a:rPr lang="en-US" sz="1200" dirty="0" smtClean="0"/>
              <a:t>(or any other financial assets)</a:t>
            </a:r>
            <a:endParaRPr lang="en-US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765" y="5014073"/>
            <a:ext cx="3353268" cy="14575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8731" y="4795666"/>
            <a:ext cx="3042961" cy="20181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95733" y="330011"/>
            <a:ext cx="3589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does the government and Fed actually affect implement their policy?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4384" y="69183"/>
            <a:ext cx="255551" cy="361218"/>
          </a:xfrm>
          <a:prstGeom prst="rect">
            <a:avLst/>
          </a:prstGeom>
        </p:spPr>
      </p:pic>
      <p:sp>
        <p:nvSpPr>
          <p:cNvPr id="16" name="Oval 15">
            <a:hlinkClick r:id="rId6" action="ppaction://hlinksldjump"/>
          </p:cNvPr>
          <p:cNvSpPr/>
          <p:nvPr/>
        </p:nvSpPr>
        <p:spPr>
          <a:xfrm>
            <a:off x="279402" y="2723535"/>
            <a:ext cx="379359" cy="373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>
            <a:hlinkClick r:id="rId7" action="ppaction://hlinksldjump"/>
          </p:cNvPr>
          <p:cNvSpPr/>
          <p:nvPr/>
        </p:nvSpPr>
        <p:spPr>
          <a:xfrm>
            <a:off x="4251086" y="3398363"/>
            <a:ext cx="379359" cy="3736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>
            <a:hlinkClick r:id="rId8" action="ppaction://hlinksldjump"/>
          </p:cNvPr>
          <p:cNvSpPr/>
          <p:nvPr/>
        </p:nvSpPr>
        <p:spPr>
          <a:xfrm>
            <a:off x="8158453" y="2910348"/>
            <a:ext cx="379359" cy="37362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TextBox 18"/>
          <p:cNvSpPr txBox="1"/>
          <p:nvPr/>
        </p:nvSpPr>
        <p:spPr>
          <a:xfrm>
            <a:off x="214513" y="668910"/>
            <a:ext cx="11798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dirty="0" smtClean="0">
                <a:hlinkClick r:id="rId9" action="ppaction://hlinksldjump"/>
              </a:rPr>
              <a:t>Three Tools of Monetary Policy</a:t>
            </a:r>
            <a:endParaRPr lang="en-AU" sz="105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6995" y="5452854"/>
            <a:ext cx="685896" cy="16886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336752" y="5383398"/>
            <a:ext cx="1362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 smtClean="0"/>
              <a:t>Required</a:t>
            </a:r>
            <a:endParaRPr lang="en-AU" sz="1200" b="1" dirty="0"/>
          </a:p>
        </p:txBody>
      </p:sp>
    </p:spTree>
    <p:extLst>
      <p:ext uri="{BB962C8B-B14F-4D97-AF65-F5344CB8AC3E}">
        <p14:creationId xmlns:p14="http://schemas.microsoft.com/office/powerpoint/2010/main" val="237516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316" y="148595"/>
            <a:ext cx="5824472" cy="697057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Monetary Policy Tools 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316" y="4257920"/>
            <a:ext cx="4281621" cy="208133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AU" sz="3600" b="1" dirty="0" smtClean="0"/>
              <a:t>Expansionary Monetary Policy Tools</a:t>
            </a:r>
          </a:p>
          <a:p>
            <a:pPr marL="514350" indent="-514350">
              <a:buFont typeface="+mj-lt"/>
              <a:buAutoNum type="arabicPeriod"/>
            </a:pPr>
            <a:r>
              <a:rPr lang="en-AU" b="1" dirty="0" smtClean="0"/>
              <a:t>OMO – Buy Bonds </a:t>
            </a:r>
            <a:r>
              <a:rPr lang="en-AU" dirty="0"/>
              <a:t>→ </a:t>
            </a:r>
            <a:r>
              <a:rPr lang="en-AU" dirty="0" smtClean="0"/>
              <a:t>new money enters money supply</a:t>
            </a:r>
            <a:r>
              <a:rPr lang="en-AU" dirty="0"/>
              <a:t> →</a:t>
            </a:r>
            <a:endParaRPr lang="en-AU" dirty="0" smtClean="0"/>
          </a:p>
          <a:p>
            <a:pPr marL="514350" indent="-514350">
              <a:buFont typeface="+mj-lt"/>
              <a:buAutoNum type="arabicPeriod"/>
            </a:pPr>
            <a:r>
              <a:rPr lang="en-AU" b="1" dirty="0"/>
              <a:t>↓</a:t>
            </a:r>
            <a:r>
              <a:rPr lang="en-AU" b="1" dirty="0" smtClean="0"/>
              <a:t>Required Reserve Ratio</a:t>
            </a:r>
            <a:r>
              <a:rPr lang="en-AU" dirty="0"/>
              <a:t>→ </a:t>
            </a:r>
            <a:r>
              <a:rPr lang="en-AU" dirty="0" smtClean="0"/>
              <a:t>More money available for borrowing/lending</a:t>
            </a:r>
            <a:r>
              <a:rPr lang="en-AU" dirty="0"/>
              <a:t> →</a:t>
            </a:r>
            <a:endParaRPr lang="en-AU" dirty="0" smtClean="0"/>
          </a:p>
          <a:p>
            <a:pPr marL="514350" indent="-514350">
              <a:buFont typeface="+mj-lt"/>
              <a:buAutoNum type="arabicPeriod"/>
            </a:pPr>
            <a:r>
              <a:rPr lang="en-AU" b="1" dirty="0" smtClean="0"/>
              <a:t>↓Discount </a:t>
            </a:r>
            <a:r>
              <a:rPr lang="en-AU" b="1" dirty="0"/>
              <a:t>Rate </a:t>
            </a:r>
            <a:r>
              <a:rPr lang="en-AU" dirty="0" smtClean="0"/>
              <a:t>→ ↓Cost of borrowing</a:t>
            </a:r>
            <a:r>
              <a:rPr lang="en-AU" dirty="0"/>
              <a:t> → </a:t>
            </a:r>
            <a:r>
              <a:rPr lang="en-AU" dirty="0" smtClean="0"/>
              <a:t>↑ Bank borrowing/lending</a:t>
            </a:r>
            <a:r>
              <a:rPr lang="en-AU" dirty="0"/>
              <a:t> →</a:t>
            </a:r>
            <a:endParaRPr lang="en-A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144" y="879231"/>
            <a:ext cx="3452371" cy="2402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496" y="3962944"/>
            <a:ext cx="3231730" cy="2472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386" y="3741382"/>
            <a:ext cx="3526212" cy="2694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0928" y="524760"/>
            <a:ext cx="3107082" cy="279560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64034" y="1156777"/>
            <a:ext cx="3947365" cy="21249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600" b="1" dirty="0" smtClean="0"/>
              <a:t>Contractionary Monetary Policy Tools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Open Market Operations (OMO) – Sell </a:t>
            </a:r>
            <a:r>
              <a:rPr lang="en-US" b="1" dirty="0"/>
              <a:t>bonds </a:t>
            </a:r>
            <a:r>
              <a:rPr lang="en-AU" dirty="0"/>
              <a:t>→ </a:t>
            </a:r>
            <a:r>
              <a:rPr lang="en-AU" dirty="0" smtClean="0"/>
              <a:t> </a:t>
            </a:r>
            <a:r>
              <a:rPr lang="en-AU" dirty="0"/>
              <a:t>money </a:t>
            </a:r>
            <a:r>
              <a:rPr lang="en-AU" dirty="0" smtClean="0"/>
              <a:t>leaves </a:t>
            </a:r>
            <a:r>
              <a:rPr lang="en-AU" dirty="0"/>
              <a:t>money </a:t>
            </a:r>
            <a:r>
              <a:rPr lang="en-AU" dirty="0" smtClean="0"/>
              <a:t>supply</a:t>
            </a:r>
            <a:r>
              <a:rPr lang="en-AU" dirty="0"/>
              <a:t> →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AU" b="1" dirty="0"/>
              <a:t>↑ </a:t>
            </a:r>
            <a:r>
              <a:rPr lang="en-AU" b="1" dirty="0" smtClean="0"/>
              <a:t>Required </a:t>
            </a:r>
            <a:r>
              <a:rPr lang="en-AU" b="1" dirty="0"/>
              <a:t>Reserve Ratio </a:t>
            </a:r>
            <a:r>
              <a:rPr lang="en-AU" dirty="0" smtClean="0"/>
              <a:t>→ Less money available for borrowing/lending</a:t>
            </a:r>
            <a:r>
              <a:rPr lang="en-AU" dirty="0"/>
              <a:t> →</a:t>
            </a:r>
            <a:endParaRPr lang="en-AU" dirty="0" smtClean="0"/>
          </a:p>
          <a:p>
            <a:pPr marL="514350" indent="-514350">
              <a:buFont typeface="+mj-lt"/>
              <a:buAutoNum type="arabicPeriod"/>
            </a:pPr>
            <a:r>
              <a:rPr lang="en-AU" b="1" dirty="0" smtClean="0"/>
              <a:t>↑Discount Rate </a:t>
            </a:r>
            <a:r>
              <a:rPr lang="en-AU" dirty="0" smtClean="0"/>
              <a:t>→ </a:t>
            </a:r>
            <a:r>
              <a:rPr lang="en-AU" dirty="0"/>
              <a:t>↑ </a:t>
            </a:r>
            <a:r>
              <a:rPr lang="en-AU" dirty="0" smtClean="0"/>
              <a:t>Cost </a:t>
            </a:r>
            <a:r>
              <a:rPr lang="en-AU" dirty="0"/>
              <a:t>of borrowing → </a:t>
            </a:r>
            <a:r>
              <a:rPr lang="en-AU" dirty="0" smtClean="0"/>
              <a:t>↓Bank borrowing/lending</a:t>
            </a:r>
            <a:r>
              <a:rPr lang="en-AU" dirty="0"/>
              <a:t> </a:t>
            </a:r>
            <a:r>
              <a:rPr lang="en-AU" dirty="0" smtClean="0"/>
              <a:t>→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519246" y="1688123"/>
            <a:ext cx="659423" cy="55391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ight Arrow 9"/>
          <p:cNvSpPr/>
          <p:nvPr/>
        </p:nvSpPr>
        <p:spPr>
          <a:xfrm>
            <a:off x="8031216" y="1620716"/>
            <a:ext cx="659423" cy="55391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ight Arrow 10"/>
          <p:cNvSpPr/>
          <p:nvPr/>
        </p:nvSpPr>
        <p:spPr>
          <a:xfrm>
            <a:off x="4665835" y="4576784"/>
            <a:ext cx="659423" cy="55391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ight Arrow 11"/>
          <p:cNvSpPr/>
          <p:nvPr/>
        </p:nvSpPr>
        <p:spPr>
          <a:xfrm>
            <a:off x="8177805" y="4509377"/>
            <a:ext cx="659423" cy="55391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8690639" y="3587251"/>
            <a:ext cx="304713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/>
              <a:t>Expansionary Monetary Policy</a:t>
            </a:r>
            <a:endParaRPr lang="en-A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507516" y="369282"/>
            <a:ext cx="364834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/>
              <a:t>Contractionary Monetary Policy</a:t>
            </a:r>
            <a:endParaRPr lang="en-A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74024" y="6118584"/>
            <a:ext cx="220142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i="1" dirty="0" smtClean="0"/>
              <a:t>↑</a:t>
            </a:r>
            <a:r>
              <a:rPr lang="en-AU" dirty="0" smtClean="0"/>
              <a:t>Money Supply, ↓Interest Rates 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6383745" y="301352"/>
            <a:ext cx="197771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↓ </a:t>
            </a:r>
            <a:r>
              <a:rPr lang="en-AU" dirty="0" smtClean="0"/>
              <a:t>Money Supply, </a:t>
            </a:r>
            <a:r>
              <a:rPr lang="en-AU" dirty="0"/>
              <a:t>↑ </a:t>
            </a:r>
            <a:r>
              <a:rPr lang="en-AU" dirty="0" smtClean="0"/>
              <a:t>Interest Rates 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10805084" y="1060481"/>
            <a:ext cx="1310715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↓</a:t>
            </a:r>
            <a:r>
              <a:rPr lang="en-AU" dirty="0" smtClean="0"/>
              <a:t>C↓</a:t>
            </a:r>
            <a:r>
              <a:rPr lang="en-AU" dirty="0"/>
              <a:t>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994780" y="3962944"/>
            <a:ext cx="931321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 smtClean="0"/>
              <a:t>↑C</a:t>
            </a:r>
            <a:r>
              <a:rPr lang="en-AU" dirty="0"/>
              <a:t> </a:t>
            </a:r>
            <a:r>
              <a:rPr lang="en-AU" dirty="0" smtClean="0"/>
              <a:t>↑I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679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212" y="0"/>
            <a:ext cx="10515600" cy="1325563"/>
          </a:xfrm>
        </p:spPr>
        <p:txBody>
          <a:bodyPr/>
          <a:lstStyle/>
          <a:p>
            <a:r>
              <a:rPr lang="en-AU" dirty="0" smtClean="0"/>
              <a:t>College Board Monetary Policy Tools 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41" y="1157632"/>
            <a:ext cx="10372542" cy="5019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7699" y="1157632"/>
            <a:ext cx="1933584" cy="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9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 txBox="1">
            <a:spLocks/>
          </p:cNvSpPr>
          <p:nvPr/>
        </p:nvSpPr>
        <p:spPr>
          <a:xfrm>
            <a:off x="838200" y="365125"/>
            <a:ext cx="5352822" cy="50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/>
              <a:t>Reasons to Hold Money continued…</a:t>
            </a:r>
            <a:endParaRPr lang="en-AU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507968" y="1069107"/>
            <a:ext cx="5181600" cy="43513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b="1" dirty="0" smtClean="0"/>
              <a:t>Precaution</a:t>
            </a:r>
          </a:p>
          <a:p>
            <a:r>
              <a:rPr lang="en-AU" sz="2400" dirty="0" smtClean="0"/>
              <a:t>This is a relatively minor category, however many people store small amounts of cash for certain emergency situations.</a:t>
            </a:r>
          </a:p>
          <a:p>
            <a:r>
              <a:rPr lang="en-AU" sz="2400" dirty="0" err="1" smtClean="0"/>
              <a:t>Eg</a:t>
            </a:r>
            <a:r>
              <a:rPr lang="en-AU" sz="2400" dirty="0" smtClean="0"/>
              <a:t>. Many people keep some extra money in their wallet.</a:t>
            </a:r>
          </a:p>
          <a:p>
            <a:r>
              <a:rPr lang="en-AU" sz="2400" dirty="0" smtClean="0"/>
              <a:t>Many people keep extra money in their house in a safe place.</a:t>
            </a:r>
            <a:endParaRPr lang="en-AU" sz="2000" dirty="0" smtClean="0"/>
          </a:p>
          <a:p>
            <a:pPr lvl="1"/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022" y="620044"/>
            <a:ext cx="2455673" cy="24385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022" y="3313464"/>
            <a:ext cx="2219635" cy="271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7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What are two reasons that people will hold liquid money?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Transactions – to buy things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As an asset (less common reason) – it may appreciate on the foreign exchange market for example.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For emergencies/as a precaution.</a:t>
            </a:r>
          </a:p>
          <a:p>
            <a:r>
              <a:rPr lang="en-AU" dirty="0" smtClean="0"/>
              <a:t>What is the relationship between the interest rate and the amount of liquid money held?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The lower the interest rate, the more people will prefer to hold liquid money because the cost of holding money is lower. 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Therefore, inverse/negative relationship.</a:t>
            </a:r>
          </a:p>
        </p:txBody>
      </p:sp>
    </p:spTree>
    <p:extLst>
      <p:ext uri="{BB962C8B-B14F-4D97-AF65-F5344CB8AC3E}">
        <p14:creationId xmlns:p14="http://schemas.microsoft.com/office/powerpoint/2010/main" val="310156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44249</TotalTime>
  <Words>5837</Words>
  <Application>Microsoft Office PowerPoint</Application>
  <PresentationFormat>Widescreen</PresentationFormat>
  <Paragraphs>579</Paragraphs>
  <Slides>78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5" baseType="lpstr">
      <vt:lpstr>Arial</vt:lpstr>
      <vt:lpstr>Calibri</vt:lpstr>
      <vt:lpstr>Calibri Light</vt:lpstr>
      <vt:lpstr>Century</vt:lpstr>
      <vt:lpstr>Script MT Bold</vt:lpstr>
      <vt:lpstr>Wingdings</vt:lpstr>
      <vt:lpstr>Office Theme</vt:lpstr>
      <vt:lpstr>Week 16 – AP Macroeconomics</vt:lpstr>
      <vt:lpstr>Money Markets and Monetary Policy</vt:lpstr>
      <vt:lpstr>Two types of money market.</vt:lpstr>
      <vt:lpstr>Money Market</vt:lpstr>
      <vt:lpstr>Revision: Opportunity Cost of Liquid Money</vt:lpstr>
      <vt:lpstr>Money Market / Liquidity Preference Model</vt:lpstr>
      <vt:lpstr>Reasons to Hold Money</vt:lpstr>
      <vt:lpstr>PowerPoint Presentation</vt:lpstr>
      <vt:lpstr>PowerPoint Presentation</vt:lpstr>
      <vt:lpstr>PowerPoint Presentation</vt:lpstr>
      <vt:lpstr>PowerPoint Presentation</vt:lpstr>
      <vt:lpstr>Shifters of Money Demand</vt:lpstr>
      <vt:lpstr>PowerPoint Presentation</vt:lpstr>
      <vt:lpstr>PowerPoint Presentation</vt:lpstr>
      <vt:lpstr>Shift of Curve vs Movement Along the Same Curve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Money Market Supply</vt:lpstr>
      <vt:lpstr>PowerPoint Presentation</vt:lpstr>
      <vt:lpstr>Money Market Equilibrium</vt:lpstr>
      <vt:lpstr>PowerPoint Presentation</vt:lpstr>
      <vt:lpstr>Market Adjustment – Surplus and Shortage</vt:lpstr>
      <vt:lpstr>PowerPoint Presentation</vt:lpstr>
      <vt:lpstr>PowerPoint Presentation</vt:lpstr>
      <vt:lpstr>PowerPoint Presentation</vt:lpstr>
      <vt:lpstr>Money Market Summary</vt:lpstr>
      <vt:lpstr>Change in Equilibrium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Money Market and Monetary Policy</vt:lpstr>
      <vt:lpstr>Monetary Policy Review</vt:lpstr>
      <vt:lpstr>PowerPoint Presentation</vt:lpstr>
      <vt:lpstr>Central Bank Change of Money Supply</vt:lpstr>
      <vt:lpstr>How the Money Market is Connected to Monetary Policy</vt:lpstr>
      <vt:lpstr>∆Money Supply -&gt; ∆Interest Rate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Effectiveness of Expansionary and Contractionary MP</vt:lpstr>
      <vt:lpstr>PowerPoint Presentation</vt:lpstr>
      <vt:lpstr>Money Market Summary</vt:lpstr>
      <vt:lpstr>Monetary Policy Review</vt:lpstr>
      <vt:lpstr>Comparison: Fiscal Policy, Monetary Policy</vt:lpstr>
      <vt:lpstr> </vt:lpstr>
      <vt:lpstr>The Investment Curve</vt:lpstr>
      <vt:lpstr>PowerPoint Presentation</vt:lpstr>
      <vt:lpstr>Three Tools of Changing Money Supply for Monetary Policy</vt:lpstr>
      <vt:lpstr>Three Tools of Monetary Policy for Changing Money Supply</vt:lpstr>
      <vt:lpstr>Three  Tools of Monetary Policy</vt:lpstr>
      <vt:lpstr>1. Open Market Operations</vt:lpstr>
      <vt:lpstr>Open Market Operations (OMO)</vt:lpstr>
      <vt:lpstr>Buying Bonds vs Selling Bonds</vt:lpstr>
      <vt:lpstr>Monetary Base THEN Money Supply</vt:lpstr>
      <vt:lpstr>Effect of OMO</vt:lpstr>
      <vt:lpstr>PowerPoint Presentation</vt:lpstr>
      <vt:lpstr>2. Required Reserve Ratio</vt:lpstr>
      <vt:lpstr>Required Reserve Ratio (RRR)</vt:lpstr>
      <vt:lpstr>Effect of Changing the RRR</vt:lpstr>
      <vt:lpstr>PowerPoint Presentation</vt:lpstr>
      <vt:lpstr>3. Discount Rate</vt:lpstr>
      <vt:lpstr>Discount Rate</vt:lpstr>
      <vt:lpstr>Effect of Changing the Discount Rate/Policy Rate</vt:lpstr>
      <vt:lpstr>PowerPoint Presentation</vt:lpstr>
      <vt:lpstr>PowerPoint Presentation</vt:lpstr>
      <vt:lpstr>Three  Tools of Changing Money Supply for Monetary Policy</vt:lpstr>
      <vt:lpstr>Monetary Policy Tools Summary</vt:lpstr>
      <vt:lpstr>College Board Monetary Policy Tools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16 – AP Macroeconomics</dc:title>
  <dc:creator>David Ryan</dc:creator>
  <cp:lastModifiedBy>David</cp:lastModifiedBy>
  <cp:revision>462</cp:revision>
  <dcterms:created xsi:type="dcterms:W3CDTF">2021-08-15T10:14:31Z</dcterms:created>
  <dcterms:modified xsi:type="dcterms:W3CDTF">2024-12-25T01:19:00Z</dcterms:modified>
</cp:coreProperties>
</file>